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63" r:id="rId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6CB9"/>
    <a:srgbClr val="4383D1"/>
    <a:srgbClr val="4685D2"/>
    <a:srgbClr val="FFCC00"/>
    <a:srgbClr val="FFD10D"/>
    <a:srgbClr val="498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943FF56-54CA-47DC-8636-5F0CAA94240B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296E0F8-FDCF-4FA3-906D-34CC3160A6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24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(or re-introduction) of </a:t>
            </a:r>
            <a:r>
              <a:rPr lang="en-US" dirty="0" err="1" smtClean="0"/>
              <a:t>Imerman</a:t>
            </a:r>
            <a:r>
              <a:rPr lang="en-US" dirty="0" smtClean="0"/>
              <a:t> Angels and Mission Statement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6E0F8-FDCF-4FA3-906D-34CC3160A6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84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Conclude Pitch Deck.</a:t>
            </a:r>
            <a:r>
              <a:rPr lang="en-US" baseline="0" dirty="0" smtClean="0"/>
              <a:t> Wrap up with questions and perhaps make another appointment to discuss next steps and timing of possibly starting Sweet Treat Socials at the hospital.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6E0F8-FDCF-4FA3-906D-34CC3160A6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82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91A1-BE99-41E7-AC4D-7812536361C5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4E15-9D7E-41A5-9D61-AC2DA7B05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91A1-BE99-41E7-AC4D-7812536361C5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4E15-9D7E-41A5-9D61-AC2DA7B05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91A1-BE99-41E7-AC4D-7812536361C5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4E15-9D7E-41A5-9D61-AC2DA7B05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91A1-BE99-41E7-AC4D-7812536361C5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4E15-9D7E-41A5-9D61-AC2DA7B05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91A1-BE99-41E7-AC4D-7812536361C5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4E15-9D7E-41A5-9D61-AC2DA7B05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91A1-BE99-41E7-AC4D-7812536361C5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4E15-9D7E-41A5-9D61-AC2DA7B05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91A1-BE99-41E7-AC4D-7812536361C5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4E15-9D7E-41A5-9D61-AC2DA7B05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91A1-BE99-41E7-AC4D-7812536361C5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4E15-9D7E-41A5-9D61-AC2DA7B05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91A1-BE99-41E7-AC4D-7812536361C5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4E15-9D7E-41A5-9D61-AC2DA7B05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91A1-BE99-41E7-AC4D-7812536361C5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4E15-9D7E-41A5-9D61-AC2DA7B05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91A1-BE99-41E7-AC4D-7812536361C5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4E15-9D7E-41A5-9D61-AC2DA7B05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87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091A1-BE99-41E7-AC4D-7812536361C5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D4E15-9D7E-41A5-9D61-AC2DA7B05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uywings.jpg"/>
          <p:cNvPicPr>
            <a:picLocks noChangeAspect="1"/>
          </p:cNvPicPr>
          <p:nvPr/>
        </p:nvPicPr>
        <p:blipFill>
          <a:blip r:embed="rId3" cstate="print"/>
          <a:srcRect r="4546" b="-174"/>
          <a:stretch>
            <a:fillRect/>
          </a:stretch>
        </p:blipFill>
        <p:spPr>
          <a:xfrm>
            <a:off x="4343400" y="0"/>
            <a:ext cx="4800600" cy="3352800"/>
          </a:xfrm>
          <a:prstGeom prst="rect">
            <a:avLst/>
          </a:prstGeom>
        </p:spPr>
      </p:pic>
      <p:pic>
        <p:nvPicPr>
          <p:cNvPr id="6" name="Picture 5" descr="volunteers2.jpg"/>
          <p:cNvPicPr>
            <a:picLocks noChangeAspect="1"/>
          </p:cNvPicPr>
          <p:nvPr/>
        </p:nvPicPr>
        <p:blipFill>
          <a:blip r:embed="rId4" cstate="print"/>
          <a:srcRect l="6018" r="19362" b="9102"/>
          <a:stretch>
            <a:fillRect/>
          </a:stretch>
        </p:blipFill>
        <p:spPr>
          <a:xfrm>
            <a:off x="4419600" y="3352800"/>
            <a:ext cx="4724400" cy="3505200"/>
          </a:xfrm>
          <a:prstGeom prst="rect">
            <a:avLst/>
          </a:prstGeom>
        </p:spPr>
      </p:pic>
      <p:pic>
        <p:nvPicPr>
          <p:cNvPr id="8" name="Picture 7" descr="10256234_10152950229159193_6687360080699455042_n.jpg"/>
          <p:cNvPicPr>
            <a:picLocks noChangeAspect="1"/>
          </p:cNvPicPr>
          <p:nvPr/>
        </p:nvPicPr>
        <p:blipFill>
          <a:blip r:embed="rId5" cstate="print"/>
          <a:srcRect l="10500" r="3333" b="10000"/>
          <a:stretch>
            <a:fillRect/>
          </a:stretch>
        </p:blipFill>
        <p:spPr>
          <a:xfrm>
            <a:off x="0" y="0"/>
            <a:ext cx="4419600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200400" y="2133600"/>
            <a:ext cx="2438400" cy="2438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nut 9"/>
          <p:cNvSpPr/>
          <p:nvPr/>
        </p:nvSpPr>
        <p:spPr>
          <a:xfrm>
            <a:off x="2971800" y="1905000"/>
            <a:ext cx="2895600" cy="2895600"/>
          </a:xfrm>
          <a:prstGeom prst="donut">
            <a:avLst>
              <a:gd name="adj" fmla="val 451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419600" y="0"/>
            <a:ext cx="0" cy="685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419600" y="3352800"/>
            <a:ext cx="4724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IA_Taglines_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69843" y="2681288"/>
            <a:ext cx="2468957" cy="1357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276600" y="381000"/>
            <a:ext cx="2438400" cy="2438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nut 4"/>
          <p:cNvSpPr/>
          <p:nvPr/>
        </p:nvSpPr>
        <p:spPr>
          <a:xfrm>
            <a:off x="3048000" y="152400"/>
            <a:ext cx="2895600" cy="2895600"/>
          </a:xfrm>
          <a:prstGeom prst="donut">
            <a:avLst>
              <a:gd name="adj" fmla="val 451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IA_OfficialLogomark_Ve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8654" y="-101675"/>
            <a:ext cx="1447800" cy="138719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52400" y="1828800"/>
            <a:ext cx="1524000" cy="1524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8600" y="1905000"/>
            <a:ext cx="1371600" cy="1371600"/>
          </a:xfrm>
          <a:prstGeom prst="ellipse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9600" y="4114800"/>
            <a:ext cx="1524000" cy="15240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34200" y="4114800"/>
            <a:ext cx="1524000" cy="15240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67600" y="1828800"/>
            <a:ext cx="1524000" cy="152400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00400" y="4038600"/>
            <a:ext cx="2743200" cy="266700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5800" y="4191000"/>
            <a:ext cx="1371600" cy="1371600"/>
          </a:xfrm>
          <a:prstGeom prst="ellipse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543800" y="1905000"/>
            <a:ext cx="1371600" cy="1371600"/>
          </a:xfrm>
          <a:prstGeom prst="ellipse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76600" y="4114800"/>
            <a:ext cx="2590800" cy="2514600"/>
          </a:xfrm>
          <a:prstGeom prst="ellipse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10400" y="4191000"/>
            <a:ext cx="1371600" cy="1371600"/>
          </a:xfrm>
          <a:prstGeom prst="ellipse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352800" y="990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CC00"/>
                </a:solidFill>
                <a:latin typeface="Copperplate Gothic Bold" pitchFamily="34" charset="0"/>
              </a:rPr>
              <a:t>How We</a:t>
            </a:r>
            <a:endParaRPr lang="en-US" sz="3600" dirty="0">
              <a:solidFill>
                <a:srgbClr val="FFCC00"/>
              </a:solidFill>
              <a:latin typeface="Copperplate Gothic Bold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3429000"/>
            <a:ext cx="2438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/>
                </a:solidFill>
                <a:latin typeface="Copperplate Gothic Light" pitchFamily="34" charset="0"/>
              </a:rPr>
              <a:t>Conferences/Fairs</a:t>
            </a:r>
            <a:endParaRPr lang="en-US" sz="1300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" y="5715000"/>
            <a:ext cx="2895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/>
                </a:solidFill>
                <a:latin typeface="Copperplate Gothic Light" pitchFamily="34" charset="0"/>
              </a:rPr>
              <a:t>Doctors &amp; Social Workers</a:t>
            </a:r>
            <a:endParaRPr lang="en-US" sz="1300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8400" y="61722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pperplate Gothic Bold" pitchFamily="34" charset="0"/>
              </a:rPr>
              <a:t>Sweet Treat Socials</a:t>
            </a:r>
            <a:endParaRPr lang="en-US" sz="2800" dirty="0">
              <a:solidFill>
                <a:schemeClr val="bg1"/>
              </a:solidFill>
              <a:latin typeface="Copperplate Gothic Bold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19800" y="5715000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Copperplate Gothic Light" pitchFamily="34" charset="0"/>
              </a:rPr>
              <a:t>Word of Mouth &amp; Social Media</a:t>
            </a:r>
            <a:endParaRPr lang="en-US" sz="1200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29400" y="3429000"/>
            <a:ext cx="22098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dirty="0" smtClean="0">
                <a:solidFill>
                  <a:schemeClr val="bg1"/>
                </a:solidFill>
                <a:latin typeface="Copperplate Gothic Light" pitchFamily="34" charset="0"/>
              </a:rPr>
              <a:t>Team </a:t>
            </a:r>
            <a:r>
              <a:rPr lang="en-US" sz="1300" dirty="0" err="1" smtClean="0">
                <a:solidFill>
                  <a:schemeClr val="bg1"/>
                </a:solidFill>
                <a:latin typeface="Copperplate Gothic Light" pitchFamily="34" charset="0"/>
              </a:rPr>
              <a:t>Imerman</a:t>
            </a:r>
            <a:r>
              <a:rPr lang="en-US" sz="1300" dirty="0" smtClean="0">
                <a:solidFill>
                  <a:schemeClr val="bg1"/>
                </a:solidFill>
                <a:latin typeface="Copperplate Gothic Light" pitchFamily="34" charset="0"/>
              </a:rPr>
              <a:t> Angels</a:t>
            </a:r>
            <a:endParaRPr lang="en-US" sz="1300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76600" y="16396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C00"/>
                </a:solidFill>
                <a:latin typeface="Vladimir Script" pitchFamily="66" charset="0"/>
              </a:rPr>
              <a:t>CONNECT</a:t>
            </a:r>
            <a:endParaRPr lang="en-US" sz="3600" b="1" dirty="0">
              <a:solidFill>
                <a:srgbClr val="FFCC00"/>
              </a:solidFill>
              <a:latin typeface="Vladimir Script" pitchFamily="66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2209800" y="3124200"/>
            <a:ext cx="1295400" cy="1066800"/>
          </a:xfrm>
          <a:prstGeom prst="straightConnector1">
            <a:avLst/>
          </a:prstGeom>
          <a:ln w="38100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Arrow 33"/>
          <p:cNvSpPr/>
          <p:nvPr/>
        </p:nvSpPr>
        <p:spPr>
          <a:xfrm rot="9343809">
            <a:off x="1758211" y="2094176"/>
            <a:ext cx="1132803" cy="212551"/>
          </a:xfrm>
          <a:prstGeom prst="rightArrow">
            <a:avLst>
              <a:gd name="adj1" fmla="val 41515"/>
              <a:gd name="adj2" fmla="val 68182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5400000">
            <a:off x="4206515" y="3428044"/>
            <a:ext cx="745528" cy="290241"/>
          </a:xfrm>
          <a:prstGeom prst="rightArrow">
            <a:avLst>
              <a:gd name="adj1" fmla="val 41515"/>
              <a:gd name="adj2" fmla="val 68182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638800" y="3124200"/>
            <a:ext cx="1295400" cy="1066800"/>
          </a:xfrm>
          <a:prstGeom prst="straightConnector1">
            <a:avLst/>
          </a:prstGeom>
          <a:ln w="38100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ight Arrow 41"/>
          <p:cNvSpPr/>
          <p:nvPr/>
        </p:nvSpPr>
        <p:spPr>
          <a:xfrm rot="1303258">
            <a:off x="6158113" y="2121518"/>
            <a:ext cx="1132803" cy="212551"/>
          </a:xfrm>
          <a:prstGeom prst="rightArrow">
            <a:avLst>
              <a:gd name="adj1" fmla="val 41515"/>
              <a:gd name="adj2" fmla="val 68182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dd subtitle text.png"/>
          <p:cNvPicPr>
            <a:picLocks noChangeAspect="1"/>
          </p:cNvPicPr>
          <p:nvPr/>
        </p:nvPicPr>
        <p:blipFill>
          <a:blip r:embed="rId2" cstate="print"/>
          <a:srcRect l="4167" r="71667"/>
          <a:stretch>
            <a:fillRect/>
          </a:stretch>
        </p:blipFill>
        <p:spPr>
          <a:xfrm>
            <a:off x="381000" y="0"/>
            <a:ext cx="2209800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10000" y="0"/>
            <a:ext cx="4343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rgbClr val="FFD10D"/>
                </a:solidFill>
                <a:latin typeface="Brush Script MT" pitchFamily="66" charset="0"/>
              </a:rPr>
              <a:t>Sweet Success</a:t>
            </a:r>
            <a:endParaRPr lang="en-US" sz="5800" dirty="0">
              <a:solidFill>
                <a:srgbClr val="FFD10D"/>
              </a:solidFill>
              <a:latin typeface="Brush Script MT" pitchFamily="66" charset="0"/>
            </a:endParaRPr>
          </a:p>
        </p:txBody>
      </p:sp>
      <p:pic>
        <p:nvPicPr>
          <p:cNvPr id="21" name="Picture 20" descr="IA_OfficialLogomark_Ve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0"/>
            <a:ext cx="1447800" cy="138719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819398" y="1420518"/>
            <a:ext cx="1143000" cy="1138990"/>
            <a:chOff x="2743200" y="1143000"/>
            <a:chExt cx="1143000" cy="1138990"/>
          </a:xfrm>
        </p:grpSpPr>
        <p:sp>
          <p:nvSpPr>
            <p:cNvPr id="5" name="Donut 4"/>
            <p:cNvSpPr/>
            <p:nvPr/>
          </p:nvSpPr>
          <p:spPr>
            <a:xfrm>
              <a:off x="2743200" y="1143000"/>
              <a:ext cx="1143000" cy="1138990"/>
            </a:xfrm>
            <a:prstGeom prst="donut">
              <a:avLst>
                <a:gd name="adj" fmla="val 451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95600" y="1295400"/>
              <a:ext cx="838199" cy="838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1286470"/>
              <a:ext cx="685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rgbClr val="FFD10D"/>
                  </a:solidFill>
                  <a:latin typeface="Brush Script MT" pitchFamily="66" charset="0"/>
                </a:rPr>
                <a:t>1</a:t>
              </a:r>
              <a:endParaRPr lang="en-US" sz="5400" dirty="0">
                <a:solidFill>
                  <a:srgbClr val="FFD10D"/>
                </a:solidFill>
                <a:latin typeface="Brush Script MT" pitchFamily="66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830284" y="3159840"/>
            <a:ext cx="1143000" cy="1138990"/>
            <a:chOff x="2819400" y="3209330"/>
            <a:chExt cx="1143000" cy="1138990"/>
          </a:xfrm>
        </p:grpSpPr>
        <p:sp>
          <p:nvSpPr>
            <p:cNvPr id="16" name="Donut 15"/>
            <p:cNvSpPr/>
            <p:nvPr/>
          </p:nvSpPr>
          <p:spPr>
            <a:xfrm>
              <a:off x="2819400" y="3209330"/>
              <a:ext cx="1143000" cy="1138990"/>
            </a:xfrm>
            <a:prstGeom prst="donut">
              <a:avLst>
                <a:gd name="adj" fmla="val 451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971800" y="3361730"/>
              <a:ext cx="838199" cy="838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48000" y="3352800"/>
              <a:ext cx="685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rgbClr val="FFD10D"/>
                  </a:solidFill>
                  <a:latin typeface="Brush Script MT" pitchFamily="66" charset="0"/>
                </a:rPr>
                <a:t>2</a:t>
              </a:r>
              <a:endParaRPr lang="en-US" sz="5400" dirty="0">
                <a:solidFill>
                  <a:srgbClr val="FFD10D"/>
                </a:solidFill>
                <a:latin typeface="Brush Script MT" pitchFamily="66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19399" y="4877363"/>
            <a:ext cx="1143000" cy="1138990"/>
            <a:chOff x="2819400" y="5257800"/>
            <a:chExt cx="1143000" cy="1138990"/>
          </a:xfrm>
        </p:grpSpPr>
        <p:sp>
          <p:nvSpPr>
            <p:cNvPr id="18" name="Donut 17"/>
            <p:cNvSpPr/>
            <p:nvPr/>
          </p:nvSpPr>
          <p:spPr>
            <a:xfrm>
              <a:off x="2819400" y="5257800"/>
              <a:ext cx="1143000" cy="1138990"/>
            </a:xfrm>
            <a:prstGeom prst="donut">
              <a:avLst>
                <a:gd name="adj" fmla="val 451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971800" y="5410200"/>
              <a:ext cx="838199" cy="838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48000" y="5410200"/>
              <a:ext cx="685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rgbClr val="FFD10D"/>
                  </a:solidFill>
                  <a:latin typeface="Brush Script MT" pitchFamily="66" charset="0"/>
                </a:rPr>
                <a:t>3</a:t>
              </a:r>
              <a:endParaRPr lang="en-US" sz="5400" dirty="0">
                <a:solidFill>
                  <a:srgbClr val="FFD10D"/>
                </a:solidFill>
                <a:latin typeface="Brush Script MT" pitchFamily="66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038597" y="1405237"/>
            <a:ext cx="42269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pperplate Gothic Light" pitchFamily="34" charset="0"/>
              </a:rPr>
              <a:t>Create a warm, welcoming environment that provides an overall more pleasant hospital visit and allows people to experience the significance of one-on-one connections.</a:t>
            </a:r>
            <a:endParaRPr lang="en-US" sz="1400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14799" y="3336920"/>
            <a:ext cx="3657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  <a:latin typeface="Copperplate Gothic Light" pitchFamily="34" charset="0"/>
              </a:rPr>
              <a:t>Raise awareness about </a:t>
            </a:r>
            <a:r>
              <a:rPr lang="en-US" sz="1500" dirty="0" err="1" smtClean="0">
                <a:solidFill>
                  <a:schemeClr val="bg1"/>
                </a:solidFill>
                <a:latin typeface="Copperplate Gothic Light" pitchFamily="34" charset="0"/>
              </a:rPr>
              <a:t>Imerman</a:t>
            </a:r>
            <a:r>
              <a:rPr lang="en-US" sz="1500" dirty="0" smtClean="0">
                <a:solidFill>
                  <a:schemeClr val="bg1"/>
                </a:solidFill>
                <a:latin typeface="Copperplate Gothic Light" pitchFamily="34" charset="0"/>
              </a:rPr>
              <a:t> Angels and the invaluable services we can provide.</a:t>
            </a:r>
            <a:endParaRPr lang="en-US" sz="1500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16977" y="5099013"/>
            <a:ext cx="3886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  <a:latin typeface="Copperplate Gothic Light" pitchFamily="34" charset="0"/>
              </a:rPr>
              <a:t>Sign Up Patients and Caregivers to be matched with a “Mentor Angel” or become one themselves.</a:t>
            </a:r>
            <a:endParaRPr lang="en-US" sz="1500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0500" y="2057400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0" dirty="0" smtClean="0">
                <a:solidFill>
                  <a:srgbClr val="FFCC00"/>
                </a:solidFill>
                <a:latin typeface="Edwardian Script ITC" panose="030303020407070D0804" pitchFamily="66" charset="0"/>
                <a:cs typeface="Andalus" panose="02020603050405020304" pitchFamily="18" charset="-78"/>
              </a:rPr>
              <a:t>You</a:t>
            </a:r>
            <a:endParaRPr lang="en-US" sz="14400" dirty="0">
              <a:solidFill>
                <a:srgbClr val="FFCC00"/>
              </a:solidFill>
              <a:latin typeface="Edwardian Script ITC" panose="030303020407070D0804" pitchFamily="66" charset="0"/>
              <a:cs typeface="Andalus" panose="02020603050405020304" pitchFamily="18" charset="-78"/>
            </a:endParaRPr>
          </a:p>
        </p:txBody>
      </p:sp>
      <p:pic>
        <p:nvPicPr>
          <p:cNvPr id="5" name="Picture 4" descr="DSC00061 (1).JPG"/>
          <p:cNvPicPr>
            <a:picLocks noChangeAspect="1"/>
          </p:cNvPicPr>
          <p:nvPr/>
        </p:nvPicPr>
        <p:blipFill>
          <a:blip r:embed="rId2" cstate="print"/>
          <a:srcRect l="36667" r="36667"/>
          <a:stretch>
            <a:fillRect/>
          </a:stretch>
        </p:blipFill>
        <p:spPr>
          <a:xfrm>
            <a:off x="4191000" y="0"/>
            <a:ext cx="2438400" cy="6858000"/>
          </a:xfrm>
          <a:prstGeom prst="rect">
            <a:avLst/>
          </a:prstGeom>
        </p:spPr>
      </p:pic>
      <p:pic>
        <p:nvPicPr>
          <p:cNvPr id="6" name="Picture 5" descr="10373517_10152435076364193_5687933983614801618_n.jpg"/>
          <p:cNvPicPr>
            <a:picLocks noChangeAspect="1"/>
          </p:cNvPicPr>
          <p:nvPr/>
        </p:nvPicPr>
        <p:blipFill>
          <a:blip r:embed="rId3" cstate="print"/>
          <a:srcRect l="57500" t="13333" r="2500" b="13333"/>
          <a:stretch>
            <a:fillRect/>
          </a:stretch>
        </p:blipFill>
        <p:spPr>
          <a:xfrm>
            <a:off x="6705600" y="0"/>
            <a:ext cx="2438400" cy="3429000"/>
          </a:xfrm>
          <a:prstGeom prst="rect">
            <a:avLst/>
          </a:prstGeom>
        </p:spPr>
      </p:pic>
      <p:pic>
        <p:nvPicPr>
          <p:cNvPr id="7" name="Picture 6" descr="11037635_10152926244634193_4135916112697422897_n (1).jpg"/>
          <p:cNvPicPr>
            <a:picLocks noChangeAspect="1"/>
          </p:cNvPicPr>
          <p:nvPr/>
        </p:nvPicPr>
        <p:blipFill>
          <a:blip r:embed="rId4" cstate="print"/>
          <a:srcRect l="24793" r="22589"/>
          <a:stretch>
            <a:fillRect/>
          </a:stretch>
        </p:blipFill>
        <p:spPr>
          <a:xfrm>
            <a:off x="6705600" y="3492406"/>
            <a:ext cx="2438400" cy="33655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1981200"/>
            <a:ext cx="3429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chemeClr val="bg1"/>
                </a:solidFill>
                <a:latin typeface="Copperplate Gothic Light" pitchFamily="34" charset="0"/>
              </a:rPr>
              <a:t>ALL ABOUT</a:t>
            </a:r>
            <a:endParaRPr lang="en-US" sz="3800" b="1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28600" y="3733800"/>
            <a:ext cx="3352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2400" y="3886200"/>
            <a:ext cx="358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 smtClean="0">
                <a:solidFill>
                  <a:schemeClr val="bg1"/>
                </a:solidFill>
                <a:latin typeface="+mj-lt"/>
              </a:rPr>
              <a:t>Imerman</a:t>
            </a:r>
            <a:r>
              <a:rPr lang="en-US" sz="2100" dirty="0" smtClean="0">
                <a:solidFill>
                  <a:schemeClr val="bg1"/>
                </a:solidFill>
                <a:latin typeface="+mj-lt"/>
              </a:rPr>
              <a:t> Angels handles all event logistics for FREE. Participating patients and caregivers walk away with the feeling that YOU provided this uniquely beneficial experience. </a:t>
            </a:r>
            <a:endParaRPr lang="en-US" sz="21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 descr="IA_OfficialLogomark_Ve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00" y="-63406"/>
            <a:ext cx="1219200" cy="11681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33400" y="3581400"/>
            <a:ext cx="2286000" cy="2440908"/>
            <a:chOff x="914400" y="2667000"/>
            <a:chExt cx="2286000" cy="2440908"/>
          </a:xfrm>
        </p:grpSpPr>
        <p:sp>
          <p:nvSpPr>
            <p:cNvPr id="7" name="Folded Corner 6"/>
            <p:cNvSpPr/>
            <p:nvPr/>
          </p:nvSpPr>
          <p:spPr>
            <a:xfrm>
              <a:off x="914400" y="2667000"/>
              <a:ext cx="2286000" cy="2438400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18852661">
              <a:off x="2676765" y="4724514"/>
              <a:ext cx="531540" cy="235248"/>
            </a:xfrm>
            <a:prstGeom prst="triangle">
              <a:avLst/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05200" y="3581400"/>
            <a:ext cx="2286000" cy="2440908"/>
            <a:chOff x="3886200" y="3505200"/>
            <a:chExt cx="2286000" cy="2440908"/>
          </a:xfrm>
        </p:grpSpPr>
        <p:sp>
          <p:nvSpPr>
            <p:cNvPr id="9" name="Folded Corner 8"/>
            <p:cNvSpPr/>
            <p:nvPr/>
          </p:nvSpPr>
          <p:spPr>
            <a:xfrm>
              <a:off x="3886200" y="3505200"/>
              <a:ext cx="2286000" cy="2438400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8852661">
              <a:off x="5648565" y="5562714"/>
              <a:ext cx="531540" cy="235248"/>
            </a:xfrm>
            <a:prstGeom prst="triangle">
              <a:avLst/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24600" y="3581400"/>
            <a:ext cx="2286000" cy="2440908"/>
            <a:chOff x="6629400" y="3505200"/>
            <a:chExt cx="2286000" cy="2440908"/>
          </a:xfrm>
        </p:grpSpPr>
        <p:sp>
          <p:nvSpPr>
            <p:cNvPr id="11" name="Folded Corner 10"/>
            <p:cNvSpPr/>
            <p:nvPr/>
          </p:nvSpPr>
          <p:spPr>
            <a:xfrm>
              <a:off x="6629400" y="3505200"/>
              <a:ext cx="2286000" cy="2438400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18852661">
              <a:off x="8391765" y="5562714"/>
              <a:ext cx="531540" cy="235248"/>
            </a:xfrm>
            <a:prstGeom prst="triangle">
              <a:avLst/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2000" y="2514600"/>
            <a:ext cx="1752600" cy="1760127"/>
            <a:chOff x="762000" y="2362200"/>
            <a:chExt cx="1752600" cy="1760127"/>
          </a:xfrm>
        </p:grpSpPr>
        <p:sp>
          <p:nvSpPr>
            <p:cNvPr id="4" name="Donut 3"/>
            <p:cNvSpPr/>
            <p:nvPr/>
          </p:nvSpPr>
          <p:spPr>
            <a:xfrm>
              <a:off x="762000" y="2362200"/>
              <a:ext cx="1752600" cy="1760127"/>
            </a:xfrm>
            <a:prstGeom prst="donut">
              <a:avLst>
                <a:gd name="adj" fmla="val 4511"/>
              </a:avLst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914400" y="2514600"/>
              <a:ext cx="1447800" cy="1447800"/>
            </a:xfrm>
            <a:prstGeom prst="ellipse">
              <a:avLst/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733800" y="2514600"/>
            <a:ext cx="1752600" cy="1760127"/>
            <a:chOff x="3733800" y="2354673"/>
            <a:chExt cx="1752600" cy="1760127"/>
          </a:xfrm>
        </p:grpSpPr>
        <p:sp>
          <p:nvSpPr>
            <p:cNvPr id="16" name="Donut 15"/>
            <p:cNvSpPr/>
            <p:nvPr/>
          </p:nvSpPr>
          <p:spPr>
            <a:xfrm>
              <a:off x="3733800" y="2354673"/>
              <a:ext cx="1752600" cy="1760127"/>
            </a:xfrm>
            <a:prstGeom prst="donut">
              <a:avLst>
                <a:gd name="adj" fmla="val 4511"/>
              </a:avLst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886200" y="2507073"/>
              <a:ext cx="1447800" cy="1447800"/>
            </a:xfrm>
            <a:prstGeom prst="ellipse">
              <a:avLst/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629400" y="2514600"/>
            <a:ext cx="1752600" cy="1760127"/>
            <a:chOff x="6629400" y="2362200"/>
            <a:chExt cx="1752600" cy="1760127"/>
          </a:xfrm>
        </p:grpSpPr>
        <p:sp>
          <p:nvSpPr>
            <p:cNvPr id="18" name="Donut 17"/>
            <p:cNvSpPr/>
            <p:nvPr/>
          </p:nvSpPr>
          <p:spPr>
            <a:xfrm>
              <a:off x="6629400" y="2362200"/>
              <a:ext cx="1752600" cy="1760127"/>
            </a:xfrm>
            <a:prstGeom prst="donut">
              <a:avLst>
                <a:gd name="adj" fmla="val 4511"/>
              </a:avLst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781800" y="2514600"/>
              <a:ext cx="1447800" cy="1447800"/>
            </a:xfrm>
            <a:prstGeom prst="ellipse">
              <a:avLst/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381000" y="990600"/>
            <a:ext cx="8458200" cy="0"/>
          </a:xfrm>
          <a:prstGeom prst="line">
            <a:avLst/>
          </a:prstGeom>
          <a:ln w="130175" cmpd="thinThick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IA_OfficialLogomark_Ve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-64497"/>
            <a:ext cx="1066800" cy="102214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781300" y="393298"/>
            <a:ext cx="3657600" cy="12919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552700" y="248425"/>
            <a:ext cx="4038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smtClean="0">
                <a:solidFill>
                  <a:srgbClr val="4685D2"/>
                </a:solidFill>
                <a:latin typeface="Copperplate Gothic Bold" pitchFamily="34" charset="0"/>
              </a:rPr>
              <a:t> </a:t>
            </a:r>
            <a:r>
              <a:rPr lang="en-US" sz="2000" dirty="0" smtClean="0">
                <a:solidFill>
                  <a:srgbClr val="4685D2"/>
                </a:solidFill>
                <a:latin typeface="Copperplate Gothic Bold" pitchFamily="34" charset="0"/>
              </a:rPr>
              <a:t>How to Host an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43300" y="127201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C00"/>
                </a:solidFill>
              </a:rPr>
              <a:t>3 SIMPLE STEPS</a:t>
            </a:r>
            <a:endParaRPr lang="en-US" sz="2400" dirty="0">
              <a:solidFill>
                <a:srgbClr val="FFCC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66800" y="3048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Step 1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38600" y="3048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Step 2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34200" y="3048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Step 3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5800" y="4381782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987D3"/>
                </a:solidFill>
              </a:rPr>
              <a:t>Say “YES”!</a:t>
            </a:r>
            <a:endParaRPr lang="en-US" sz="3600" dirty="0">
              <a:solidFill>
                <a:srgbClr val="4987D3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33800" y="4316267"/>
            <a:ext cx="1905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rgbClr val="4987D3"/>
                </a:solidFill>
              </a:rPr>
              <a:t>Set A Date To Host</a:t>
            </a:r>
            <a:endParaRPr lang="en-US" sz="3400" dirty="0">
              <a:solidFill>
                <a:srgbClr val="4987D3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48400" y="42672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987D3"/>
                </a:solidFill>
              </a:rPr>
              <a:t>Watch Lives </a:t>
            </a:r>
            <a:r>
              <a:rPr lang="en-US" sz="2400" smtClean="0">
                <a:solidFill>
                  <a:srgbClr val="4987D3"/>
                </a:solidFill>
              </a:rPr>
              <a:t>Change From </a:t>
            </a:r>
            <a:r>
              <a:rPr lang="en-US" sz="2400" dirty="0" err="1" smtClean="0">
                <a:solidFill>
                  <a:srgbClr val="4987D3"/>
                </a:solidFill>
              </a:rPr>
              <a:t>Imerman</a:t>
            </a:r>
            <a:r>
              <a:rPr lang="en-US" sz="2400" dirty="0" smtClean="0">
                <a:solidFill>
                  <a:srgbClr val="4987D3"/>
                </a:solidFill>
              </a:rPr>
              <a:t> Angels Connections</a:t>
            </a:r>
            <a:endParaRPr lang="en-US" sz="2400" dirty="0">
              <a:solidFill>
                <a:srgbClr val="4987D3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33233" y="493100"/>
            <a:ext cx="4038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smtClean="0">
                <a:solidFill>
                  <a:srgbClr val="4685D2"/>
                </a:solidFill>
                <a:latin typeface="Copperplate Gothic Bold" pitchFamily="34" charset="0"/>
              </a:rPr>
              <a:t> </a:t>
            </a:r>
            <a:r>
              <a:rPr lang="en-US" sz="2000" dirty="0" err="1" smtClean="0">
                <a:solidFill>
                  <a:srgbClr val="4685D2"/>
                </a:solidFill>
                <a:latin typeface="Copperplate Gothic Bold" pitchFamily="34" charset="0"/>
              </a:rPr>
              <a:t>Imerman</a:t>
            </a:r>
            <a:r>
              <a:rPr lang="en-US" sz="2000" dirty="0" smtClean="0">
                <a:solidFill>
                  <a:srgbClr val="4685D2"/>
                </a:solidFill>
                <a:latin typeface="Copperplate Gothic Bold" pitchFamily="34" charset="0"/>
              </a:rPr>
              <a:t> Angels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28900" y="734113"/>
            <a:ext cx="4038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smtClean="0">
                <a:solidFill>
                  <a:srgbClr val="4685D2"/>
                </a:solidFill>
                <a:latin typeface="Copperplate Gothic Bold" pitchFamily="34" charset="0"/>
              </a:rPr>
              <a:t> </a:t>
            </a:r>
            <a:r>
              <a:rPr lang="en-US" sz="2000" dirty="0" smtClean="0">
                <a:solidFill>
                  <a:srgbClr val="4685D2"/>
                </a:solidFill>
                <a:latin typeface="Copperplate Gothic Bold" pitchFamily="34" charset="0"/>
              </a:rPr>
              <a:t>Sweet Treat Social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kbo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21376258">
            <a:off x="5510421" y="209978"/>
            <a:ext cx="3403855" cy="3988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393759">
            <a:off x="218806" y="1022220"/>
            <a:ext cx="3369522" cy="4022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10007027_10152149259549193_960405879_n.jpg"/>
          <p:cNvPicPr>
            <a:picLocks noChangeAspect="1"/>
          </p:cNvPicPr>
          <p:nvPr/>
        </p:nvPicPr>
        <p:blipFill>
          <a:blip r:embed="rId3" cstate="print"/>
          <a:srcRect t="9375" b="12500"/>
          <a:stretch>
            <a:fillRect/>
          </a:stretch>
        </p:blipFill>
        <p:spPr>
          <a:xfrm rot="377257">
            <a:off x="408520" y="1223974"/>
            <a:ext cx="3044426" cy="3171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 rot="365532">
            <a:off x="362999" y="4406779"/>
            <a:ext cx="2661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987D3"/>
                </a:solidFill>
                <a:latin typeface="Copperplate Gothic Bold" pitchFamily="34" charset="0"/>
              </a:rPr>
              <a:t>The Power</a:t>
            </a:r>
            <a:endParaRPr lang="en-US" sz="3200" dirty="0">
              <a:solidFill>
                <a:srgbClr val="4987D3"/>
              </a:solidFill>
              <a:latin typeface="Copperplate Gothic Bold" pitchFamily="34" charset="0"/>
            </a:endParaRPr>
          </a:p>
        </p:txBody>
      </p:sp>
      <p:pic>
        <p:nvPicPr>
          <p:cNvPr id="15" name="Picture 14" descr="10897784_10152811729854193_1150385778569426503_n.jpg"/>
          <p:cNvPicPr>
            <a:picLocks noChangeAspect="1"/>
          </p:cNvPicPr>
          <p:nvPr/>
        </p:nvPicPr>
        <p:blipFill>
          <a:blip r:embed="rId4" cstate="print"/>
          <a:srcRect l="10843" r="10843"/>
          <a:stretch>
            <a:fillRect/>
          </a:stretch>
        </p:blipFill>
        <p:spPr>
          <a:xfrm rot="21387191">
            <a:off x="5621529" y="438690"/>
            <a:ext cx="3180688" cy="3047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6" name="Group 15"/>
          <p:cNvGrpSpPr/>
          <p:nvPr/>
        </p:nvGrpSpPr>
        <p:grpSpPr>
          <a:xfrm>
            <a:off x="3073728" y="2590800"/>
            <a:ext cx="3555672" cy="4179622"/>
            <a:chOff x="3073728" y="2514258"/>
            <a:chExt cx="3683660" cy="4256164"/>
          </a:xfrm>
        </p:grpSpPr>
        <p:sp>
          <p:nvSpPr>
            <p:cNvPr id="9" name="Rectangle 8"/>
            <p:cNvSpPr/>
            <p:nvPr/>
          </p:nvSpPr>
          <p:spPr>
            <a:xfrm rot="21431712">
              <a:off x="3073728" y="2514258"/>
              <a:ext cx="3683660" cy="42561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rot="21403485">
              <a:off x="4283021" y="6147545"/>
              <a:ext cx="1821700" cy="605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4987D3"/>
                  </a:solidFill>
                  <a:latin typeface="Copperplate Gothic Bold" pitchFamily="34" charset="0"/>
                </a:rPr>
                <a:t>Of An</a:t>
              </a:r>
              <a:endParaRPr lang="en-US" sz="3200" dirty="0">
                <a:solidFill>
                  <a:srgbClr val="4987D3"/>
                </a:solidFill>
                <a:latin typeface="Copperplate Gothic Bold" pitchFamily="34" charset="0"/>
              </a:endParaRPr>
            </a:p>
          </p:txBody>
        </p:sp>
        <p:pic>
          <p:nvPicPr>
            <p:cNvPr id="13" name="Picture 12" descr="perfectmatchimage.jpg"/>
            <p:cNvPicPr>
              <a:picLocks noChangeAspect="1"/>
            </p:cNvPicPr>
            <p:nvPr/>
          </p:nvPicPr>
          <p:blipFill>
            <a:blip r:embed="rId5" cstate="print"/>
            <a:srcRect l="10800" r="11200"/>
            <a:stretch>
              <a:fillRect/>
            </a:stretch>
          </p:blipFill>
          <p:spPr>
            <a:xfrm rot="21446945">
              <a:off x="3185235" y="2766012"/>
              <a:ext cx="3442136" cy="33097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7" name="TextBox 16"/>
          <p:cNvSpPr txBox="1"/>
          <p:nvPr/>
        </p:nvSpPr>
        <p:spPr>
          <a:xfrm rot="21345825">
            <a:off x="6877271" y="3491124"/>
            <a:ext cx="1703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987D3"/>
                </a:solidFill>
                <a:latin typeface="Copperplate Gothic Bold" pitchFamily="34" charset="0"/>
              </a:rPr>
              <a:t>Angel</a:t>
            </a:r>
            <a:endParaRPr lang="en-US" sz="3200" dirty="0">
              <a:solidFill>
                <a:srgbClr val="4987D3"/>
              </a:solidFill>
              <a:latin typeface="Copperplate Gothic Bold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828800" y="685800"/>
            <a:ext cx="533400" cy="609600"/>
            <a:chOff x="3048000" y="609600"/>
            <a:chExt cx="533400" cy="609600"/>
          </a:xfrm>
        </p:grpSpPr>
        <p:sp>
          <p:nvSpPr>
            <p:cNvPr id="19" name="Oval 18"/>
            <p:cNvSpPr/>
            <p:nvPr/>
          </p:nvSpPr>
          <p:spPr>
            <a:xfrm>
              <a:off x="3048000" y="685800"/>
              <a:ext cx="533400" cy="533400"/>
            </a:xfrm>
            <a:prstGeom prst="ellipse">
              <a:avLst/>
            </a:prstGeom>
            <a:gradFill flip="none" rotWithShape="1">
              <a:gsLst>
                <a:gs pos="0">
                  <a:srgbClr val="4383D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124200" y="609600"/>
              <a:ext cx="381000" cy="38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58000" y="0"/>
            <a:ext cx="533400" cy="609600"/>
            <a:chOff x="3048000" y="609600"/>
            <a:chExt cx="533400" cy="609600"/>
          </a:xfrm>
        </p:grpSpPr>
        <p:sp>
          <p:nvSpPr>
            <p:cNvPr id="23" name="Oval 22"/>
            <p:cNvSpPr/>
            <p:nvPr/>
          </p:nvSpPr>
          <p:spPr>
            <a:xfrm>
              <a:off x="3048000" y="685800"/>
              <a:ext cx="533400" cy="533400"/>
            </a:xfrm>
            <a:prstGeom prst="ellipse">
              <a:avLst/>
            </a:prstGeom>
            <a:gradFill flip="none" rotWithShape="1">
              <a:gsLst>
                <a:gs pos="0">
                  <a:srgbClr val="4383D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124200" y="609600"/>
              <a:ext cx="381000" cy="38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19600" y="2286000"/>
            <a:ext cx="533400" cy="609600"/>
            <a:chOff x="3048000" y="609600"/>
            <a:chExt cx="533400" cy="609600"/>
          </a:xfrm>
        </p:grpSpPr>
        <p:sp>
          <p:nvSpPr>
            <p:cNvPr id="30" name="Oval 29"/>
            <p:cNvSpPr/>
            <p:nvPr/>
          </p:nvSpPr>
          <p:spPr>
            <a:xfrm>
              <a:off x="3048000" y="685800"/>
              <a:ext cx="533400" cy="533400"/>
            </a:xfrm>
            <a:prstGeom prst="ellipse">
              <a:avLst/>
            </a:prstGeom>
            <a:gradFill flip="none" rotWithShape="1">
              <a:gsLst>
                <a:gs pos="0">
                  <a:srgbClr val="4383D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124200" y="609600"/>
              <a:ext cx="381000" cy="38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 descr="IA_OfficialLogomark_Ver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6200" y="5470806"/>
            <a:ext cx="1447800" cy="1387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Callout 16"/>
          <p:cNvSpPr/>
          <p:nvPr/>
        </p:nvSpPr>
        <p:spPr>
          <a:xfrm rot="214420">
            <a:off x="97929" y="105790"/>
            <a:ext cx="3495852" cy="3251277"/>
          </a:xfrm>
          <a:prstGeom prst="wedgeEllipseCallout">
            <a:avLst>
              <a:gd name="adj1" fmla="val -33774"/>
              <a:gd name="adj2" fmla="val 6517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609600"/>
            <a:ext cx="2743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4685D2"/>
                </a:solidFill>
              </a:rPr>
              <a:t>“Because support means LOVE and HOPE, when you listen they feel the Love. They appreciate the time that you spend with them.”</a:t>
            </a:r>
          </a:p>
          <a:p>
            <a:pPr algn="ctr"/>
            <a:endParaRPr lang="en-US" sz="1400" i="1" dirty="0" smtClean="0">
              <a:solidFill>
                <a:srgbClr val="4685D2"/>
              </a:solidFill>
            </a:endParaRPr>
          </a:p>
          <a:p>
            <a:pPr algn="ctr"/>
            <a:r>
              <a:rPr lang="en-US" sz="1600" i="1" dirty="0" smtClean="0">
                <a:solidFill>
                  <a:srgbClr val="4685D2"/>
                </a:solidFill>
              </a:rPr>
              <a:t>-Kurt </a:t>
            </a:r>
            <a:r>
              <a:rPr lang="en-US" sz="1600" i="1" dirty="0" err="1" smtClean="0">
                <a:solidFill>
                  <a:srgbClr val="4685D2"/>
                </a:solidFill>
              </a:rPr>
              <a:t>Hulsebus</a:t>
            </a:r>
            <a:r>
              <a:rPr lang="en-US" sz="1600" i="1" dirty="0" smtClean="0">
                <a:solidFill>
                  <a:srgbClr val="4685D2"/>
                </a:solidFill>
              </a:rPr>
              <a:t>, Caregiver Mentor Angel &amp; STS Volunteer</a:t>
            </a:r>
            <a:endParaRPr lang="en-US" sz="1600" i="1" dirty="0">
              <a:solidFill>
                <a:srgbClr val="4685D2"/>
              </a:solidFill>
            </a:endParaRPr>
          </a:p>
        </p:txBody>
      </p:sp>
      <p:sp>
        <p:nvSpPr>
          <p:cNvPr id="18" name="Oval Callout 17"/>
          <p:cNvSpPr/>
          <p:nvPr/>
        </p:nvSpPr>
        <p:spPr>
          <a:xfrm rot="214420">
            <a:off x="166788" y="198277"/>
            <a:ext cx="3322738" cy="3051572"/>
          </a:xfrm>
          <a:prstGeom prst="wedgeEllipseCallout">
            <a:avLst>
              <a:gd name="adj1" fmla="val -32535"/>
              <a:gd name="adj2" fmla="val 64793"/>
            </a:avLst>
          </a:prstGeom>
          <a:noFill/>
          <a:ln>
            <a:solidFill>
              <a:srgbClr val="FFCC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ular Callout 19"/>
          <p:cNvSpPr/>
          <p:nvPr/>
        </p:nvSpPr>
        <p:spPr>
          <a:xfrm>
            <a:off x="3943351" y="1348510"/>
            <a:ext cx="4953000" cy="3299691"/>
          </a:xfrm>
          <a:prstGeom prst="wedgeRoundRectCallout">
            <a:avLst>
              <a:gd name="adj1" fmla="val 35661"/>
              <a:gd name="adj2" fmla="val 68734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" name="Rounded Rectangular Callout 20"/>
          <p:cNvSpPr/>
          <p:nvPr/>
        </p:nvSpPr>
        <p:spPr>
          <a:xfrm>
            <a:off x="4038600" y="1447800"/>
            <a:ext cx="4776107" cy="3111137"/>
          </a:xfrm>
          <a:prstGeom prst="wedgeRoundRectCallout">
            <a:avLst>
              <a:gd name="adj1" fmla="val 35324"/>
              <a:gd name="adj2" fmla="val 70387"/>
              <a:gd name="adj3" fmla="val 16667"/>
            </a:avLst>
          </a:prstGeom>
          <a:solidFill>
            <a:schemeClr val="bg1"/>
          </a:solidFill>
          <a:ln>
            <a:solidFill>
              <a:srgbClr val="FFCC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" name="TextBox 18"/>
          <p:cNvSpPr txBox="1"/>
          <p:nvPr/>
        </p:nvSpPr>
        <p:spPr>
          <a:xfrm>
            <a:off x="4114800" y="1524000"/>
            <a:ext cx="457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4685D2"/>
                </a:solidFill>
              </a:rPr>
              <a:t>“Our collaboration with </a:t>
            </a:r>
            <a:r>
              <a:rPr lang="en-US" sz="1600" dirty="0" err="1" smtClean="0">
                <a:solidFill>
                  <a:srgbClr val="4685D2"/>
                </a:solidFill>
              </a:rPr>
              <a:t>Imerman</a:t>
            </a:r>
            <a:r>
              <a:rPr lang="en-US" sz="1600" dirty="0" smtClean="0">
                <a:solidFill>
                  <a:srgbClr val="4685D2"/>
                </a:solidFill>
              </a:rPr>
              <a:t> Angels has not only benefited the patients of </a:t>
            </a:r>
            <a:r>
              <a:rPr lang="en-US" sz="1600" dirty="0" err="1" smtClean="0">
                <a:solidFill>
                  <a:srgbClr val="4685D2"/>
                </a:solidFill>
              </a:rPr>
              <a:t>NorthShore</a:t>
            </a:r>
            <a:r>
              <a:rPr lang="en-US" sz="1600" dirty="0" smtClean="0">
                <a:solidFill>
                  <a:srgbClr val="4685D2"/>
                </a:solidFill>
              </a:rPr>
              <a:t> Kellogg Cancer Center, but also the medical and support staff. </a:t>
            </a:r>
            <a:r>
              <a:rPr lang="en-US" sz="1600" dirty="0" err="1" smtClean="0">
                <a:solidFill>
                  <a:srgbClr val="4685D2"/>
                </a:solidFill>
              </a:rPr>
              <a:t>Imerman</a:t>
            </a:r>
            <a:r>
              <a:rPr lang="en-US" sz="1600" dirty="0" smtClean="0">
                <a:solidFill>
                  <a:srgbClr val="4685D2"/>
                </a:solidFill>
              </a:rPr>
              <a:t> Angels has partnered with us to provide educational events, which has resulted in patients and staff finding a mentor or volunteering to be a mentee. </a:t>
            </a:r>
            <a:r>
              <a:rPr lang="en-US" sz="1600" dirty="0" err="1" smtClean="0">
                <a:solidFill>
                  <a:srgbClr val="4685D2"/>
                </a:solidFill>
              </a:rPr>
              <a:t>Imerman</a:t>
            </a:r>
            <a:r>
              <a:rPr lang="en-US" sz="1600" dirty="0" smtClean="0">
                <a:solidFill>
                  <a:srgbClr val="4685D2"/>
                </a:solidFill>
              </a:rPr>
              <a:t> Angels helps us fulfill our vision for patient-centered and personalized care – providing treatment and support tailored for each individuals ‘specific needs’.”</a:t>
            </a:r>
          </a:p>
          <a:p>
            <a:pPr algn="ctr"/>
            <a:endParaRPr lang="en-US" sz="800" i="1" dirty="0" smtClean="0">
              <a:solidFill>
                <a:srgbClr val="4685D2"/>
              </a:solidFill>
            </a:endParaRPr>
          </a:p>
          <a:p>
            <a:pPr algn="ctr"/>
            <a:r>
              <a:rPr lang="en-US" sz="1400" i="1" dirty="0" smtClean="0">
                <a:solidFill>
                  <a:srgbClr val="4685D2"/>
                </a:solidFill>
              </a:rPr>
              <a:t>- Tyler Bauer, Vice President of </a:t>
            </a:r>
            <a:r>
              <a:rPr lang="en-US" sz="1400" i="1" dirty="0" err="1" smtClean="0">
                <a:solidFill>
                  <a:srgbClr val="4685D2"/>
                </a:solidFill>
              </a:rPr>
              <a:t>NorthShore</a:t>
            </a:r>
            <a:r>
              <a:rPr lang="en-US" sz="1400" i="1" dirty="0" smtClean="0">
                <a:solidFill>
                  <a:srgbClr val="4685D2"/>
                </a:solidFill>
              </a:rPr>
              <a:t> University Health Systems</a:t>
            </a:r>
            <a:endParaRPr lang="en-US" sz="1400" i="1" dirty="0">
              <a:solidFill>
                <a:srgbClr val="4685D2"/>
              </a:solidFill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228600" y="5029200"/>
            <a:ext cx="5166986" cy="1219200"/>
          </a:xfrm>
          <a:prstGeom prst="wedgeRectCallout">
            <a:avLst>
              <a:gd name="adj1" fmla="val -38766"/>
              <a:gd name="adj2" fmla="val 7678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ular Callout 22"/>
          <p:cNvSpPr/>
          <p:nvPr/>
        </p:nvSpPr>
        <p:spPr>
          <a:xfrm>
            <a:off x="304800" y="5105400"/>
            <a:ext cx="5029200" cy="1066800"/>
          </a:xfrm>
          <a:prstGeom prst="wedgeRectCallout">
            <a:avLst>
              <a:gd name="adj1" fmla="val -37491"/>
              <a:gd name="adj2" fmla="val 81332"/>
            </a:avLst>
          </a:prstGeom>
          <a:noFill/>
          <a:ln>
            <a:solidFill>
              <a:srgbClr val="FFCC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81000" y="5105400"/>
            <a:ext cx="48768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4685D2"/>
                </a:solidFill>
              </a:rPr>
              <a:t>“I am so grateful to be part of the Sweet Treat Social. It is a wonderful way to educate, bring hope, and build friendships among our community.” </a:t>
            </a:r>
          </a:p>
          <a:p>
            <a:pPr algn="ctr"/>
            <a:endParaRPr lang="en-US" sz="900" dirty="0" smtClean="0">
              <a:solidFill>
                <a:srgbClr val="4685D2"/>
              </a:solidFill>
            </a:endParaRPr>
          </a:p>
          <a:p>
            <a:pPr algn="ctr"/>
            <a:r>
              <a:rPr lang="en-US" sz="1400" dirty="0" smtClean="0">
                <a:solidFill>
                  <a:srgbClr val="4685D2"/>
                </a:solidFill>
              </a:rPr>
              <a:t>– Donna Andrews, Mentor Angel &amp; STS Volunteer</a:t>
            </a:r>
            <a:endParaRPr lang="en-US" sz="1400" dirty="0">
              <a:solidFill>
                <a:srgbClr val="4685D2"/>
              </a:solidFill>
            </a:endParaRPr>
          </a:p>
        </p:txBody>
      </p:sp>
      <p:pic>
        <p:nvPicPr>
          <p:cNvPr id="25" name="Picture 24" descr="IA_OfficialLogomark_Ve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5470806"/>
            <a:ext cx="1447800" cy="13871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419417_10152548893174193_4869019249151815935_n.jpg"/>
          <p:cNvPicPr>
            <a:picLocks noChangeAspect="1"/>
          </p:cNvPicPr>
          <p:nvPr/>
        </p:nvPicPr>
        <p:blipFill>
          <a:blip r:embed="rId3" cstate="print"/>
          <a:srcRect t="16667" b="8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IA_subta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2438400"/>
            <a:ext cx="4691063" cy="1844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219200"/>
            <a:ext cx="830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2D6CB9"/>
                </a:solidFill>
                <a:latin typeface="Copperplate Gothic Bold" pitchFamily="34" charset="0"/>
              </a:rPr>
              <a:t>Imerman</a:t>
            </a:r>
            <a:r>
              <a:rPr lang="en-US" sz="3000" dirty="0" smtClean="0">
                <a:solidFill>
                  <a:srgbClr val="2D6CB9"/>
                </a:solidFill>
                <a:latin typeface="Copperplate Gothic Bold" pitchFamily="34" charset="0"/>
              </a:rPr>
              <a:t> Angels would be honored to partner </a:t>
            </a:r>
            <a:r>
              <a:rPr lang="en-US" sz="3000" dirty="0" smtClean="0">
                <a:solidFill>
                  <a:srgbClr val="2D6CB9"/>
                </a:solidFill>
                <a:latin typeface="Copperplate Gothic Bold" pitchFamily="34" charset="0"/>
              </a:rPr>
              <a:t>with Lurie’s </a:t>
            </a:r>
            <a:r>
              <a:rPr lang="en-US" sz="3000" smtClean="0">
                <a:solidFill>
                  <a:srgbClr val="2D6CB9"/>
                </a:solidFill>
                <a:latin typeface="Copperplate Gothic Bold" pitchFamily="34" charset="0"/>
              </a:rPr>
              <a:t>Comprehensive Cancer Center</a:t>
            </a:r>
            <a:endParaRPr lang="en-US" sz="3200" b="1" dirty="0">
              <a:solidFill>
                <a:schemeClr val="accent1"/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374</Words>
  <Application>Microsoft Office PowerPoint</Application>
  <PresentationFormat>On-screen Show (4:3)</PresentationFormat>
  <Paragraphs>44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</dc:creator>
  <cp:lastModifiedBy>IA User 2</cp:lastModifiedBy>
  <cp:revision>79</cp:revision>
  <dcterms:created xsi:type="dcterms:W3CDTF">2015-04-20T16:57:08Z</dcterms:created>
  <dcterms:modified xsi:type="dcterms:W3CDTF">2015-06-09T21:30:50Z</dcterms:modified>
</cp:coreProperties>
</file>