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8"/>
  </p:notesMasterIdLst>
  <p:sldIdLst>
    <p:sldId id="256" r:id="rId2"/>
    <p:sldId id="257" r:id="rId3"/>
    <p:sldId id="258" r:id="rId4"/>
    <p:sldId id="277" r:id="rId5"/>
    <p:sldId id="266" r:id="rId6"/>
    <p:sldId id="265" r:id="rId7"/>
    <p:sldId id="264" r:id="rId8"/>
    <p:sldId id="278" r:id="rId9"/>
    <p:sldId id="279" r:id="rId10"/>
    <p:sldId id="280" r:id="rId11"/>
    <p:sldId id="281" r:id="rId12"/>
    <p:sldId id="267" r:id="rId13"/>
    <p:sldId id="268" r:id="rId14"/>
    <p:sldId id="276" r:id="rId15"/>
    <p:sldId id="275" r:id="rId16"/>
    <p:sldId id="274" r:id="rId17"/>
    <p:sldId id="273" r:id="rId18"/>
    <p:sldId id="272" r:id="rId19"/>
    <p:sldId id="271" r:id="rId20"/>
    <p:sldId id="270" r:id="rId21"/>
    <p:sldId id="269" r:id="rId22"/>
    <p:sldId id="282" r:id="rId23"/>
    <p:sldId id="283" r:id="rId24"/>
    <p:sldId id="261" r:id="rId25"/>
    <p:sldId id="262" r:id="rId26"/>
    <p:sldId id="263" r:id="rId27"/>
  </p:sldIdLst>
  <p:sldSz cx="9144000" cy="6858000" type="screen4x3"/>
  <p:notesSz cx="7315200" cy="96012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B0A"/>
    <a:srgbClr val="FFB5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4" d="100"/>
          <a:sy n="94" d="100"/>
        </p:scale>
        <p:origin x="-1024"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3169920" cy="48005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4143587" y="0"/>
            <a:ext cx="3169920" cy="480059"/>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731520" y="4560569"/>
            <a:ext cx="5852159" cy="432053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9119474"/>
            <a:ext cx="3169920" cy="48005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4143587" y="9119474"/>
            <a:ext cx="3169920" cy="480059"/>
          </a:xfrm>
          <a:prstGeom prst="rect">
            <a:avLst/>
          </a:prstGeom>
          <a:noFill/>
          <a:ln>
            <a:noFill/>
          </a:ln>
        </p:spPr>
        <p:txBody>
          <a:bodyPr lIns="96650" tIns="48325" rIns="96650" bIns="48325" anchor="b" anchorCtr="0">
            <a:noAutofit/>
          </a:bodyPr>
          <a:lstStyle>
            <a:lvl1pPr marL="0" marR="0" indent="0" algn="r" rtl="0">
              <a:spcBef>
                <a:spcPts val="0"/>
              </a:spcBef>
              <a:buNone/>
              <a:defRPr sz="13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extLst>
      <p:ext uri="{BB962C8B-B14F-4D97-AF65-F5344CB8AC3E}">
        <p14:creationId xmlns:p14="http://schemas.microsoft.com/office/powerpoint/2010/main" val="3631368534"/>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4" name="Shape 94"/>
          <p:cNvSpPr txBox="1">
            <a:spLocks noGrp="1"/>
          </p:cNvSpPr>
          <p:nvPr>
            <p:ph type="body" idx="1"/>
          </p:nvPr>
        </p:nvSpPr>
        <p:spPr>
          <a:xfrm>
            <a:off x="731520" y="4560569"/>
            <a:ext cx="5852159" cy="4320539"/>
          </a:xfrm>
          <a:prstGeom prst="rect">
            <a:avLst/>
          </a:prstGeom>
          <a:noFill/>
          <a:ln>
            <a:noFill/>
          </a:ln>
        </p:spPr>
        <p:txBody>
          <a:bodyPr lIns="96650" tIns="48325" rIns="96650" bIns="48325"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Introduction (or re-introduction) of Imerman Angels and Mission Statement</a:t>
            </a:r>
          </a:p>
        </p:txBody>
      </p:sp>
      <p:sp>
        <p:nvSpPr>
          <p:cNvPr id="95" name="Shape 95"/>
          <p:cNvSpPr txBox="1">
            <a:spLocks noGrp="1"/>
          </p:cNvSpPr>
          <p:nvPr>
            <p:ph type="sldNum" idx="12"/>
          </p:nvPr>
        </p:nvSpPr>
        <p:spPr>
          <a:xfrm>
            <a:off x="4143587" y="9119474"/>
            <a:ext cx="3169920" cy="480059"/>
          </a:xfrm>
          <a:prstGeom prst="rect">
            <a:avLst/>
          </a:prstGeom>
          <a:noFill/>
          <a:ln>
            <a:noFill/>
          </a:ln>
        </p:spPr>
        <p:txBody>
          <a:bodyPr lIns="96650" tIns="48325" rIns="96650" bIns="48325" anchor="b" anchorCtr="0">
            <a:noAutofit/>
          </a:bodyPr>
          <a:lstStyle/>
          <a:p>
            <a:pPr marL="0" marR="0" lvl="0" indent="0" algn="r" rtl="0">
              <a:spcBef>
                <a:spcPts val="0"/>
              </a:spcBef>
              <a:buSzPct val="25000"/>
              <a:buNone/>
            </a:pPr>
            <a:fld id="{00000000-1234-1234-1234-123412341234}" type="slidenum">
              <a:rPr lang="en-US" sz="1300" b="0" i="0" u="none" strike="noStrike" cap="none" baseline="0">
                <a:solidFill>
                  <a:schemeClr val="dk1"/>
                </a:solidFill>
                <a:latin typeface="Calibri"/>
                <a:ea typeface="Calibri"/>
                <a:cs typeface="Calibri"/>
                <a:sym typeface="Calibri"/>
              </a:rPr>
              <a:t>1</a:t>
            </a:fld>
            <a:endParaRPr lang="en-US" sz="13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731520" y="4560569"/>
            <a:ext cx="5852159" cy="4320539"/>
          </a:xfrm>
          <a:prstGeom prst="rect">
            <a:avLst/>
          </a:prstGeom>
        </p:spPr>
        <p:txBody>
          <a:bodyPr lIns="91425" tIns="91425" rIns="91425" bIns="91425" anchor="t" anchorCtr="0">
            <a:noAutofit/>
          </a:bodyPr>
          <a:lstStyle/>
          <a:p>
            <a:pPr>
              <a:spcBef>
                <a:spcPts val="0"/>
              </a:spcBef>
              <a:buNone/>
            </a:pPr>
            <a:endParaRPr dirty="0"/>
          </a:p>
        </p:txBody>
      </p:sp>
      <p:sp>
        <p:nvSpPr>
          <p:cNvPr id="193" name="Shape 193"/>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731520" y="4560569"/>
            <a:ext cx="5852159" cy="4320539"/>
          </a:xfrm>
          <a:prstGeom prst="rect">
            <a:avLst/>
          </a:prstGeom>
        </p:spPr>
        <p:txBody>
          <a:bodyPr lIns="91425" tIns="91425" rIns="91425" bIns="91425" anchor="t" anchorCtr="0">
            <a:noAutofit/>
          </a:bodyPr>
          <a:lstStyle/>
          <a:p>
            <a:pPr>
              <a:spcBef>
                <a:spcPts val="0"/>
              </a:spcBef>
              <a:buNone/>
            </a:pPr>
            <a:endParaRPr dirty="0"/>
          </a:p>
        </p:txBody>
      </p:sp>
      <p:sp>
        <p:nvSpPr>
          <p:cNvPr id="146" name="Shape 14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731520" y="4560569"/>
            <a:ext cx="5852159" cy="4320539"/>
          </a:xfrm>
          <a:prstGeom prst="rect">
            <a:avLst/>
          </a:prstGeom>
        </p:spPr>
        <p:txBody>
          <a:bodyPr lIns="91425" tIns="91425" rIns="91425" bIns="91425" anchor="t" anchorCtr="0">
            <a:noAutofit/>
          </a:bodyPr>
          <a:lstStyle/>
          <a:p>
            <a:pPr>
              <a:spcBef>
                <a:spcPts val="0"/>
              </a:spcBef>
              <a:buNone/>
            </a:pPr>
            <a:endParaRPr dirty="0"/>
          </a:p>
        </p:txBody>
      </p:sp>
      <p:sp>
        <p:nvSpPr>
          <p:cNvPr id="146" name="Shape 14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731520" y="4560569"/>
            <a:ext cx="5852159" cy="4320539"/>
          </a:xfrm>
          <a:prstGeom prst="rect">
            <a:avLst/>
          </a:prstGeom>
        </p:spPr>
        <p:txBody>
          <a:bodyPr lIns="91425" tIns="91425" rIns="91425" bIns="91425" anchor="t" anchorCtr="0">
            <a:noAutofit/>
          </a:bodyPr>
          <a:lstStyle/>
          <a:p>
            <a:pPr>
              <a:spcBef>
                <a:spcPts val="0"/>
              </a:spcBef>
              <a:buNone/>
            </a:pPr>
            <a:endParaRPr dirty="0"/>
          </a:p>
        </p:txBody>
      </p:sp>
      <p:sp>
        <p:nvSpPr>
          <p:cNvPr id="146" name="Shape 14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731520" y="4560569"/>
            <a:ext cx="5852159" cy="4320539"/>
          </a:xfrm>
          <a:prstGeom prst="rect">
            <a:avLst/>
          </a:prstGeom>
        </p:spPr>
        <p:txBody>
          <a:bodyPr lIns="91425" tIns="91425" rIns="91425" bIns="91425" anchor="t" anchorCtr="0">
            <a:noAutofit/>
          </a:bodyPr>
          <a:lstStyle/>
          <a:p>
            <a:pPr>
              <a:spcBef>
                <a:spcPts val="0"/>
              </a:spcBef>
              <a:buNone/>
            </a:pPr>
            <a:endParaRPr dirty="0"/>
          </a:p>
        </p:txBody>
      </p:sp>
      <p:sp>
        <p:nvSpPr>
          <p:cNvPr id="146" name="Shape 14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731520" y="4560569"/>
            <a:ext cx="5852159" cy="4320539"/>
          </a:xfrm>
          <a:prstGeom prst="rect">
            <a:avLst/>
          </a:prstGeom>
        </p:spPr>
        <p:txBody>
          <a:bodyPr lIns="91425" tIns="91425" rIns="91425" bIns="91425" anchor="t" anchorCtr="0">
            <a:noAutofit/>
          </a:bodyPr>
          <a:lstStyle/>
          <a:p>
            <a:pPr>
              <a:spcBef>
                <a:spcPts val="0"/>
              </a:spcBef>
              <a:buNone/>
            </a:pPr>
            <a:endParaRPr dirty="0"/>
          </a:p>
        </p:txBody>
      </p:sp>
      <p:sp>
        <p:nvSpPr>
          <p:cNvPr id="146" name="Shape 14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731520" y="4560569"/>
            <a:ext cx="5852159" cy="4320539"/>
          </a:xfrm>
          <a:prstGeom prst="rect">
            <a:avLst/>
          </a:prstGeom>
        </p:spPr>
        <p:txBody>
          <a:bodyPr lIns="91425" tIns="91425" rIns="91425" bIns="91425" anchor="t" anchorCtr="0">
            <a:noAutofit/>
          </a:bodyPr>
          <a:lstStyle/>
          <a:p>
            <a:pPr>
              <a:spcBef>
                <a:spcPts val="0"/>
              </a:spcBef>
              <a:buNone/>
            </a:pPr>
            <a:endParaRPr dirty="0"/>
          </a:p>
        </p:txBody>
      </p:sp>
      <p:sp>
        <p:nvSpPr>
          <p:cNvPr id="146" name="Shape 14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731520" y="4560569"/>
            <a:ext cx="5852159" cy="4320539"/>
          </a:xfrm>
          <a:prstGeom prst="rect">
            <a:avLst/>
          </a:prstGeom>
        </p:spPr>
        <p:txBody>
          <a:bodyPr lIns="91425" tIns="91425" rIns="91425" bIns="91425" anchor="t" anchorCtr="0">
            <a:noAutofit/>
          </a:bodyPr>
          <a:lstStyle/>
          <a:p>
            <a:pPr>
              <a:spcBef>
                <a:spcPts val="0"/>
              </a:spcBef>
              <a:buNone/>
            </a:pPr>
            <a:endParaRPr dirty="0"/>
          </a:p>
        </p:txBody>
      </p:sp>
      <p:sp>
        <p:nvSpPr>
          <p:cNvPr id="146" name="Shape 14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731520" y="4560569"/>
            <a:ext cx="5852159" cy="4320539"/>
          </a:xfrm>
          <a:prstGeom prst="rect">
            <a:avLst/>
          </a:prstGeom>
        </p:spPr>
        <p:txBody>
          <a:bodyPr lIns="91425" tIns="91425" rIns="91425" bIns="91425" anchor="t" anchorCtr="0">
            <a:noAutofit/>
          </a:bodyPr>
          <a:lstStyle/>
          <a:p>
            <a:pPr>
              <a:spcBef>
                <a:spcPts val="0"/>
              </a:spcBef>
              <a:buNone/>
            </a:pPr>
            <a:endParaRPr dirty="0"/>
          </a:p>
        </p:txBody>
      </p:sp>
      <p:sp>
        <p:nvSpPr>
          <p:cNvPr id="146" name="Shape 14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731520" y="4560569"/>
            <a:ext cx="5852159" cy="4320539"/>
          </a:xfrm>
          <a:prstGeom prst="rect">
            <a:avLst/>
          </a:prstGeom>
        </p:spPr>
        <p:txBody>
          <a:bodyPr lIns="91425" tIns="91425" rIns="91425" bIns="91425" anchor="t" anchorCtr="0">
            <a:noAutofit/>
          </a:bodyPr>
          <a:lstStyle/>
          <a:p>
            <a:pPr>
              <a:spcBef>
                <a:spcPts val="0"/>
              </a:spcBef>
              <a:buNone/>
            </a:pPr>
            <a:endParaRPr dirty="0"/>
          </a:p>
        </p:txBody>
      </p:sp>
      <p:sp>
        <p:nvSpPr>
          <p:cNvPr id="146" name="Shape 14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731520" y="4560569"/>
            <a:ext cx="5852159" cy="4320539"/>
          </a:xfrm>
          <a:prstGeom prst="rect">
            <a:avLst/>
          </a:prstGeom>
        </p:spPr>
        <p:txBody>
          <a:bodyPr lIns="91425" tIns="91425" rIns="91425" bIns="91425" anchor="t" anchorCtr="0">
            <a:noAutofit/>
          </a:bodyPr>
          <a:lstStyle/>
          <a:p>
            <a:pPr>
              <a:spcBef>
                <a:spcPts val="0"/>
              </a:spcBef>
              <a:buNone/>
            </a:pPr>
            <a:endParaRPr/>
          </a:p>
        </p:txBody>
      </p:sp>
      <p:sp>
        <p:nvSpPr>
          <p:cNvPr id="124" name="Shape 124"/>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731520" y="4560569"/>
            <a:ext cx="5852159" cy="4320539"/>
          </a:xfrm>
          <a:prstGeom prst="rect">
            <a:avLst/>
          </a:prstGeom>
        </p:spPr>
        <p:txBody>
          <a:bodyPr lIns="91425" tIns="91425" rIns="91425" bIns="91425" anchor="t" anchorCtr="0">
            <a:noAutofit/>
          </a:bodyPr>
          <a:lstStyle/>
          <a:p>
            <a:pPr>
              <a:spcBef>
                <a:spcPts val="0"/>
              </a:spcBef>
              <a:buNone/>
            </a:pPr>
            <a:endParaRPr dirty="0"/>
          </a:p>
        </p:txBody>
      </p:sp>
      <p:sp>
        <p:nvSpPr>
          <p:cNvPr id="146" name="Shape 14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731520" y="4560569"/>
            <a:ext cx="5852159" cy="4320539"/>
          </a:xfrm>
          <a:prstGeom prst="rect">
            <a:avLst/>
          </a:prstGeom>
        </p:spPr>
        <p:txBody>
          <a:bodyPr lIns="91425" tIns="91425" rIns="91425" bIns="91425" anchor="t" anchorCtr="0">
            <a:noAutofit/>
          </a:bodyPr>
          <a:lstStyle/>
          <a:p>
            <a:pPr>
              <a:spcBef>
                <a:spcPts val="0"/>
              </a:spcBef>
              <a:buNone/>
            </a:pPr>
            <a:endParaRPr dirty="0"/>
          </a:p>
        </p:txBody>
      </p:sp>
      <p:sp>
        <p:nvSpPr>
          <p:cNvPr id="193" name="Shape 193"/>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731520" y="4560569"/>
            <a:ext cx="5852159" cy="4320539"/>
          </a:xfrm>
          <a:prstGeom prst="rect">
            <a:avLst/>
          </a:prstGeom>
        </p:spPr>
        <p:txBody>
          <a:bodyPr lIns="91425" tIns="91425" rIns="91425" bIns="91425" anchor="t" anchorCtr="0">
            <a:noAutofit/>
          </a:bodyPr>
          <a:lstStyle/>
          <a:p>
            <a:pPr>
              <a:spcBef>
                <a:spcPts val="0"/>
              </a:spcBef>
              <a:buNone/>
            </a:pPr>
            <a:endParaRPr dirty="0"/>
          </a:p>
        </p:txBody>
      </p:sp>
      <p:sp>
        <p:nvSpPr>
          <p:cNvPr id="146" name="Shape 14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731520" y="4560569"/>
            <a:ext cx="5852159" cy="4320539"/>
          </a:xfrm>
          <a:prstGeom prst="rect">
            <a:avLst/>
          </a:prstGeom>
        </p:spPr>
        <p:txBody>
          <a:bodyPr lIns="91425" tIns="91425" rIns="91425" bIns="91425" anchor="t" anchorCtr="0">
            <a:noAutofit/>
          </a:bodyPr>
          <a:lstStyle/>
          <a:p>
            <a:pPr>
              <a:spcBef>
                <a:spcPts val="0"/>
              </a:spcBef>
              <a:buNone/>
            </a:pPr>
            <a:endParaRPr/>
          </a:p>
        </p:txBody>
      </p:sp>
      <p:sp>
        <p:nvSpPr>
          <p:cNvPr id="218" name="Shape 218"/>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731520" y="4560569"/>
            <a:ext cx="5852159" cy="4320539"/>
          </a:xfrm>
          <a:prstGeom prst="rect">
            <a:avLst/>
          </a:prstGeom>
        </p:spPr>
        <p:txBody>
          <a:bodyPr lIns="91425" tIns="91425" rIns="91425" bIns="91425" anchor="t" anchorCtr="0">
            <a:noAutofit/>
          </a:bodyPr>
          <a:lstStyle/>
          <a:p>
            <a:pPr>
              <a:spcBef>
                <a:spcPts val="0"/>
              </a:spcBef>
              <a:buNone/>
            </a:pPr>
            <a:endParaRPr/>
          </a:p>
        </p:txBody>
      </p:sp>
      <p:sp>
        <p:nvSpPr>
          <p:cNvPr id="232" name="Shape 232"/>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9" name="Shape 239"/>
          <p:cNvSpPr txBox="1">
            <a:spLocks noGrp="1"/>
          </p:cNvSpPr>
          <p:nvPr>
            <p:ph type="body" idx="1"/>
          </p:nvPr>
        </p:nvSpPr>
        <p:spPr>
          <a:xfrm>
            <a:off x="731520" y="4560569"/>
            <a:ext cx="5852159" cy="4320539"/>
          </a:xfrm>
          <a:prstGeom prst="rect">
            <a:avLst/>
          </a:prstGeom>
          <a:noFill/>
          <a:ln>
            <a:noFill/>
          </a:ln>
        </p:spPr>
        <p:txBody>
          <a:bodyPr lIns="96650" tIns="48325" rIns="96650" bIns="48325"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Conclude Pitch Deck. Wrap up with questions and perhaps make another appointment to discuss next steps and timing of possibly starting Sweet Treat Socials at the hospital. </a:t>
            </a:r>
          </a:p>
        </p:txBody>
      </p:sp>
      <p:sp>
        <p:nvSpPr>
          <p:cNvPr id="240" name="Shape 240"/>
          <p:cNvSpPr txBox="1">
            <a:spLocks noGrp="1"/>
          </p:cNvSpPr>
          <p:nvPr>
            <p:ph type="sldNum" idx="12"/>
          </p:nvPr>
        </p:nvSpPr>
        <p:spPr>
          <a:xfrm>
            <a:off x="4143587" y="9119474"/>
            <a:ext cx="3169920" cy="480059"/>
          </a:xfrm>
          <a:prstGeom prst="rect">
            <a:avLst/>
          </a:prstGeom>
          <a:noFill/>
          <a:ln>
            <a:noFill/>
          </a:ln>
        </p:spPr>
        <p:txBody>
          <a:bodyPr lIns="96650" tIns="48325" rIns="96650" bIns="48325" anchor="b" anchorCtr="0">
            <a:noAutofit/>
          </a:bodyPr>
          <a:lstStyle/>
          <a:p>
            <a:pPr marL="0" marR="0" lvl="0" indent="0" algn="r" rtl="0">
              <a:spcBef>
                <a:spcPts val="0"/>
              </a:spcBef>
              <a:buSzPct val="25000"/>
              <a:buNone/>
            </a:pPr>
            <a:fld id="{00000000-1234-1234-1234-123412341234}" type="slidenum">
              <a:rPr lang="en-US" sz="1300" b="0" i="0" u="none" strike="noStrike" cap="none" baseline="0">
                <a:solidFill>
                  <a:schemeClr val="dk1"/>
                </a:solidFill>
                <a:latin typeface="Calibri"/>
                <a:ea typeface="Calibri"/>
                <a:cs typeface="Calibri"/>
                <a:sym typeface="Calibri"/>
              </a:rPr>
              <a:t>26</a:t>
            </a:fld>
            <a:endParaRPr lang="en-US" sz="13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731520" y="4560569"/>
            <a:ext cx="5852159" cy="4320539"/>
          </a:xfrm>
          <a:prstGeom prst="rect">
            <a:avLst/>
          </a:prstGeom>
        </p:spPr>
        <p:txBody>
          <a:bodyPr lIns="91425" tIns="91425" rIns="91425" bIns="91425" anchor="t" anchorCtr="0">
            <a:noAutofit/>
          </a:bodyPr>
          <a:lstStyle/>
          <a:p>
            <a:pPr>
              <a:spcBef>
                <a:spcPts val="0"/>
              </a:spcBef>
              <a:buNone/>
            </a:pPr>
            <a:endParaRPr dirty="0"/>
          </a:p>
        </p:txBody>
      </p:sp>
      <p:sp>
        <p:nvSpPr>
          <p:cNvPr id="146" name="Shape 14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731520" y="4560569"/>
            <a:ext cx="5852159" cy="4320539"/>
          </a:xfrm>
          <a:prstGeom prst="rect">
            <a:avLst/>
          </a:prstGeom>
        </p:spPr>
        <p:txBody>
          <a:bodyPr lIns="91425" tIns="91425" rIns="91425" bIns="91425" anchor="t" anchorCtr="0">
            <a:noAutofit/>
          </a:bodyPr>
          <a:lstStyle/>
          <a:p>
            <a:pPr>
              <a:spcBef>
                <a:spcPts val="0"/>
              </a:spcBef>
              <a:buNone/>
            </a:pPr>
            <a:endParaRPr dirty="0"/>
          </a:p>
        </p:txBody>
      </p:sp>
      <p:sp>
        <p:nvSpPr>
          <p:cNvPr id="146" name="Shape 14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731520" y="4560569"/>
            <a:ext cx="5852159" cy="4320539"/>
          </a:xfrm>
          <a:prstGeom prst="rect">
            <a:avLst/>
          </a:prstGeom>
        </p:spPr>
        <p:txBody>
          <a:bodyPr lIns="91425" tIns="91425" rIns="91425" bIns="91425" anchor="t" anchorCtr="0">
            <a:noAutofit/>
          </a:bodyPr>
          <a:lstStyle/>
          <a:p>
            <a:pPr>
              <a:spcBef>
                <a:spcPts val="0"/>
              </a:spcBef>
              <a:buNone/>
            </a:pPr>
            <a:endParaRPr/>
          </a:p>
        </p:txBody>
      </p:sp>
      <p:sp>
        <p:nvSpPr>
          <p:cNvPr id="193" name="Shape 193"/>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731520" y="4560569"/>
            <a:ext cx="5852159" cy="4320539"/>
          </a:xfrm>
          <a:prstGeom prst="rect">
            <a:avLst/>
          </a:prstGeom>
        </p:spPr>
        <p:txBody>
          <a:bodyPr lIns="91425" tIns="91425" rIns="91425" bIns="91425" anchor="t" anchorCtr="0">
            <a:noAutofit/>
          </a:bodyPr>
          <a:lstStyle/>
          <a:p>
            <a:pPr>
              <a:spcBef>
                <a:spcPts val="0"/>
              </a:spcBef>
              <a:buNone/>
            </a:pPr>
            <a:endParaRPr/>
          </a:p>
        </p:txBody>
      </p:sp>
      <p:sp>
        <p:nvSpPr>
          <p:cNvPr id="146" name="Shape 14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731520" y="4560569"/>
            <a:ext cx="5852159" cy="4320539"/>
          </a:xfrm>
          <a:prstGeom prst="rect">
            <a:avLst/>
          </a:prstGeom>
        </p:spPr>
        <p:txBody>
          <a:bodyPr lIns="91425" tIns="91425" rIns="91425" bIns="91425" anchor="t" anchorCtr="0">
            <a:noAutofit/>
          </a:bodyPr>
          <a:lstStyle/>
          <a:p>
            <a:pPr>
              <a:spcBef>
                <a:spcPts val="0"/>
              </a:spcBef>
              <a:buNone/>
            </a:pPr>
            <a:endParaRPr dirty="0"/>
          </a:p>
        </p:txBody>
      </p:sp>
      <p:sp>
        <p:nvSpPr>
          <p:cNvPr id="193" name="Shape 193"/>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731520" y="4560569"/>
            <a:ext cx="5852159" cy="4320539"/>
          </a:xfrm>
          <a:prstGeom prst="rect">
            <a:avLst/>
          </a:prstGeom>
        </p:spPr>
        <p:txBody>
          <a:bodyPr lIns="91425" tIns="91425" rIns="91425" bIns="91425" anchor="t" anchorCtr="0">
            <a:noAutofit/>
          </a:bodyPr>
          <a:lstStyle/>
          <a:p>
            <a:pPr>
              <a:spcBef>
                <a:spcPts val="0"/>
              </a:spcBef>
              <a:buNone/>
            </a:pPr>
            <a:endParaRPr/>
          </a:p>
        </p:txBody>
      </p:sp>
      <p:sp>
        <p:nvSpPr>
          <p:cNvPr id="146" name="Shape 14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731520" y="4560569"/>
            <a:ext cx="5852159" cy="4320539"/>
          </a:xfrm>
          <a:prstGeom prst="rect">
            <a:avLst/>
          </a:prstGeom>
        </p:spPr>
        <p:txBody>
          <a:bodyPr lIns="91425" tIns="91425" rIns="91425" bIns="91425" anchor="t" anchorCtr="0">
            <a:noAutofit/>
          </a:bodyPr>
          <a:lstStyle/>
          <a:p>
            <a:pPr>
              <a:spcBef>
                <a:spcPts val="0"/>
              </a:spcBef>
              <a:buNone/>
            </a:pPr>
            <a:endParaRPr dirty="0"/>
          </a:p>
        </p:txBody>
      </p:sp>
      <p:sp>
        <p:nvSpPr>
          <p:cNvPr id="193" name="Shape 193"/>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a:lvl1pPr>
            <a:lvl2pPr marL="457200" marR="0" indent="0" algn="ctr" rtl="0">
              <a:spcBef>
                <a:spcPts val="560"/>
              </a:spcBef>
              <a:buClr>
                <a:srgbClr val="888888"/>
              </a:buClr>
              <a:buFont typeface="Arial"/>
              <a:buNone/>
              <a:defRPr/>
            </a:lvl2pPr>
            <a:lvl3pPr marL="914400" marR="0" indent="0" algn="ctr" rtl="0">
              <a:spcBef>
                <a:spcPts val="480"/>
              </a:spcBef>
              <a:buClr>
                <a:srgbClr val="888888"/>
              </a:buClr>
              <a:buFont typeface="Arial"/>
              <a:buNone/>
              <a:defRPr/>
            </a:lvl3pPr>
            <a:lvl4pPr marL="1371600" marR="0" indent="0" algn="ctr" rtl="0">
              <a:spcBef>
                <a:spcPts val="400"/>
              </a:spcBef>
              <a:buClr>
                <a:srgbClr val="888888"/>
              </a:buClr>
              <a:buFont typeface="Arial"/>
              <a:buNone/>
              <a:defRPr/>
            </a:lvl4pPr>
            <a:lvl5pPr marL="1828800" marR="0" indent="0" algn="ctr" rtl="0">
              <a:spcBef>
                <a:spcPts val="40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23" name="Shape 2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 name="Shape 2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5" name="Shape 2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6"/>
        <p:cNvGrpSpPr/>
        <p:nvPr/>
      </p:nvGrpSpPr>
      <p:grpSpPr>
        <a:xfrm>
          <a:off x="0" y="0"/>
          <a:ext cx="0" cy="0"/>
          <a:chOff x="0" y="0"/>
          <a:chExt cx="0" cy="0"/>
        </a:xfrm>
      </p:grpSpPr>
      <p:sp>
        <p:nvSpPr>
          <p:cNvPr id="27" name="Shape 2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8" name="Shape 2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9" name="Shape 2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 name="Shape 32"/>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33" name="Shape 3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4" name="Shape 3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5" name="Shape 3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 name="Shape 38"/>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 name="Shape 4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1" name="Shape 4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2" name="Shape 4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6" name="Shape 46"/>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7" name="Shape 47"/>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8" name="Shape 48"/>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9" name="Shape 4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0" name="Shape 5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6" name="Shape 5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987D3"/>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a:lvl1pPr>
            <a:lvl2pPr marL="742950" marR="0" indent="-107950" algn="l" rtl="0">
              <a:spcBef>
                <a:spcPts val="560"/>
              </a:spcBef>
              <a:buClr>
                <a:schemeClr val="dk1"/>
              </a:buClr>
              <a:buFont typeface="Arial"/>
              <a:buChar char="–"/>
              <a:defRPr/>
            </a:lvl2pPr>
            <a:lvl3pPr marL="1143000" marR="0" indent="-76200" algn="l" rtl="0">
              <a:spcBef>
                <a:spcPts val="480"/>
              </a:spcBef>
              <a:buClr>
                <a:schemeClr val="dk1"/>
              </a:buClr>
              <a:buFont typeface="Arial"/>
              <a:buChar char="•"/>
              <a:defRPr/>
            </a:lvl3pPr>
            <a:lvl4pPr marL="1600200" marR="0" indent="-101600" algn="l" rtl="0">
              <a:spcBef>
                <a:spcPts val="400"/>
              </a:spcBef>
              <a:buClr>
                <a:schemeClr val="dk1"/>
              </a:buClr>
              <a:buFont typeface="Arial"/>
              <a:buChar char="–"/>
              <a:defRPr/>
            </a:lvl4pPr>
            <a:lvl5pPr marL="2057400" marR="0" indent="-101600" algn="l" rtl="0">
              <a:spcBef>
                <a:spcPts val="400"/>
              </a:spcBef>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5" Type="http://schemas.openxmlformats.org/officeDocument/2006/relationships/image" Target="../media/image7.jpg"/><Relationship Id="rId6" Type="http://schemas.openxmlformats.org/officeDocument/2006/relationships/image" Target="../media/image8.jpg"/><Relationship Id="rId7" Type="http://schemas.openxmlformats.org/officeDocument/2006/relationships/image" Target="../media/image9.jpg"/><Relationship Id="rId8"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s://docs.google.com/document/d/1EEOxf6uB0sC_SZnDzV6LihwMtFX8mEB8dWIJjaUiBxg/edit" TargetMode="External"/><Relationship Id="rId5" Type="http://schemas.openxmlformats.org/officeDocument/2006/relationships/hyperlink" Target="https://docs.google.com/document/d/1y18Hk81OoaBs63Z9KzUmIdB_eS8AzciH3aG0Uj1BReQ/edit" TargetMode="Externa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hyperlink" Target="https://drive.google.com/drive/u/0/folders/0BxQtUJ6929CXbWxudEdxbTRIOW8" TargetMode="Externa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5" Type="http://schemas.openxmlformats.org/officeDocument/2006/relationships/image" Target="../media/image15.jpg"/><Relationship Id="rId6" Type="http://schemas.openxmlformats.org/officeDocument/2006/relationships/image" Target="../media/image16.jpg"/><Relationship Id="rId7"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mailto:volunteering@imermanangels.org"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jpg"/><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p:cNvPicPr preferRelativeResize="0"/>
          <p:nvPr/>
        </p:nvPicPr>
        <p:blipFill rotWithShape="1">
          <a:blip r:embed="rId3">
            <a:alphaModFix/>
          </a:blip>
          <a:srcRect r="4546" b="-173"/>
          <a:stretch/>
        </p:blipFill>
        <p:spPr>
          <a:xfrm>
            <a:off x="4343400" y="0"/>
            <a:ext cx="4800600" cy="3352799"/>
          </a:xfrm>
          <a:prstGeom prst="rect">
            <a:avLst/>
          </a:prstGeom>
          <a:noFill/>
          <a:ln>
            <a:noFill/>
          </a:ln>
        </p:spPr>
      </p:pic>
      <p:pic>
        <p:nvPicPr>
          <p:cNvPr id="85" name="Shape 85"/>
          <p:cNvPicPr preferRelativeResize="0"/>
          <p:nvPr/>
        </p:nvPicPr>
        <p:blipFill rotWithShape="1">
          <a:blip r:embed="rId4">
            <a:alphaModFix/>
          </a:blip>
          <a:srcRect l="6017" r="19361" b="9102"/>
          <a:stretch/>
        </p:blipFill>
        <p:spPr>
          <a:xfrm>
            <a:off x="4419600" y="3352800"/>
            <a:ext cx="4724400" cy="3505200"/>
          </a:xfrm>
          <a:prstGeom prst="rect">
            <a:avLst/>
          </a:prstGeom>
          <a:noFill/>
          <a:ln>
            <a:noFill/>
          </a:ln>
        </p:spPr>
      </p:pic>
      <p:pic>
        <p:nvPicPr>
          <p:cNvPr id="86" name="Shape 86"/>
          <p:cNvPicPr preferRelativeResize="0"/>
          <p:nvPr/>
        </p:nvPicPr>
        <p:blipFill rotWithShape="1">
          <a:blip r:embed="rId5">
            <a:alphaModFix/>
          </a:blip>
          <a:srcRect l="10500" r="3332" b="10000"/>
          <a:stretch/>
        </p:blipFill>
        <p:spPr>
          <a:xfrm>
            <a:off x="0" y="0"/>
            <a:ext cx="4419599" cy="6858000"/>
          </a:xfrm>
          <a:prstGeom prst="rect">
            <a:avLst/>
          </a:prstGeom>
          <a:noFill/>
          <a:ln>
            <a:noFill/>
          </a:ln>
        </p:spPr>
      </p:pic>
      <p:sp>
        <p:nvSpPr>
          <p:cNvPr id="87" name="Shape 87"/>
          <p:cNvSpPr/>
          <p:nvPr/>
        </p:nvSpPr>
        <p:spPr>
          <a:xfrm>
            <a:off x="3200400" y="2133600"/>
            <a:ext cx="2438399" cy="2438399"/>
          </a:xfrm>
          <a:prstGeom prst="ellipse">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88" name="Shape 88"/>
          <p:cNvSpPr/>
          <p:nvPr/>
        </p:nvSpPr>
        <p:spPr>
          <a:xfrm>
            <a:off x="2971800" y="1905000"/>
            <a:ext cx="2895600" cy="2895600"/>
          </a:xfrm>
          <a:prstGeom prst="donut">
            <a:avLst>
              <a:gd name="adj" fmla="val 4511"/>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cxnSp>
        <p:nvCxnSpPr>
          <p:cNvPr id="89" name="Shape 89"/>
          <p:cNvCxnSpPr/>
          <p:nvPr/>
        </p:nvCxnSpPr>
        <p:spPr>
          <a:xfrm>
            <a:off x="4419600" y="0"/>
            <a:ext cx="0" cy="6858000"/>
          </a:xfrm>
          <a:prstGeom prst="straightConnector1">
            <a:avLst/>
          </a:prstGeom>
          <a:noFill/>
          <a:ln w="38100" cap="flat" cmpd="sng">
            <a:solidFill>
              <a:schemeClr val="lt1"/>
            </a:solidFill>
            <a:prstDash val="solid"/>
            <a:round/>
            <a:headEnd type="none" w="med" len="med"/>
            <a:tailEnd type="none" w="med" len="med"/>
          </a:ln>
        </p:spPr>
      </p:cxnSp>
      <p:cxnSp>
        <p:nvCxnSpPr>
          <p:cNvPr id="90" name="Shape 90"/>
          <p:cNvCxnSpPr/>
          <p:nvPr/>
        </p:nvCxnSpPr>
        <p:spPr>
          <a:xfrm rot="10800000">
            <a:off x="4419599" y="3352800"/>
            <a:ext cx="4724400" cy="0"/>
          </a:xfrm>
          <a:prstGeom prst="straightConnector1">
            <a:avLst/>
          </a:prstGeom>
          <a:noFill/>
          <a:ln w="38100" cap="flat" cmpd="sng">
            <a:solidFill>
              <a:schemeClr val="lt1"/>
            </a:solidFill>
            <a:prstDash val="solid"/>
            <a:round/>
            <a:headEnd type="none" w="med" len="med"/>
            <a:tailEnd type="none" w="med" len="med"/>
          </a:ln>
        </p:spPr>
      </p:cxnSp>
      <p:pic>
        <p:nvPicPr>
          <p:cNvPr id="91" name="Shape 91"/>
          <p:cNvPicPr preferRelativeResize="0"/>
          <p:nvPr/>
        </p:nvPicPr>
        <p:blipFill rotWithShape="1">
          <a:blip r:embed="rId6">
            <a:alphaModFix/>
          </a:blip>
          <a:srcRect/>
          <a:stretch/>
        </p:blipFill>
        <p:spPr>
          <a:xfrm>
            <a:off x="3169842" y="2681288"/>
            <a:ext cx="2468956" cy="1357312"/>
          </a:xfrm>
          <a:prstGeom prst="rect">
            <a:avLst/>
          </a:prstGeom>
          <a:noFill/>
          <a:ln>
            <a:noFill/>
          </a:ln>
        </p:spPr>
      </p:pic>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grpSp>
        <p:nvGrpSpPr>
          <p:cNvPr id="160" name="Shape 160"/>
          <p:cNvGrpSpPr/>
          <p:nvPr/>
        </p:nvGrpSpPr>
        <p:grpSpPr>
          <a:xfrm>
            <a:off x="533400" y="3581400"/>
            <a:ext cx="2297767" cy="2447655"/>
            <a:chOff x="914400" y="2667000"/>
            <a:chExt cx="2297767" cy="2447655"/>
          </a:xfrm>
        </p:grpSpPr>
        <p:sp>
          <p:nvSpPr>
            <p:cNvPr id="161" name="Shape 161"/>
            <p:cNvSpPr/>
            <p:nvPr/>
          </p:nvSpPr>
          <p:spPr>
            <a:xfrm>
              <a:off x="914400" y="2667000"/>
              <a:ext cx="2286000" cy="2438399"/>
            </a:xfrm>
            <a:prstGeom prst="foldedCorner">
              <a:avLst>
                <a:gd name="adj" fmla="val 16667"/>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62" name="Shape 162"/>
            <p:cNvSpPr/>
            <p:nvPr/>
          </p:nvSpPr>
          <p:spPr>
            <a:xfrm rot="-2747338">
              <a:off x="2676765" y="4724513"/>
              <a:ext cx="531540" cy="235247"/>
            </a:xfrm>
            <a:prstGeom prst="triangle">
              <a:avLst>
                <a:gd name="adj" fmla="val 50000"/>
              </a:avLst>
            </a:prstGeom>
            <a:solidFill>
              <a:srgbClr val="FFCC00"/>
            </a:solidFill>
            <a:ln w="25400" cap="flat" cmpd="sng">
              <a:solidFill>
                <a:srgbClr val="FFCC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grpSp>
        <p:nvGrpSpPr>
          <p:cNvPr id="163" name="Shape 163"/>
          <p:cNvGrpSpPr/>
          <p:nvPr/>
        </p:nvGrpSpPr>
        <p:grpSpPr>
          <a:xfrm>
            <a:off x="3505200" y="3581400"/>
            <a:ext cx="2297767" cy="2447655"/>
            <a:chOff x="3886200" y="3505200"/>
            <a:chExt cx="2297767" cy="2447655"/>
          </a:xfrm>
        </p:grpSpPr>
        <p:sp>
          <p:nvSpPr>
            <p:cNvPr id="164" name="Shape 164"/>
            <p:cNvSpPr/>
            <p:nvPr/>
          </p:nvSpPr>
          <p:spPr>
            <a:xfrm>
              <a:off x="3886200" y="3505200"/>
              <a:ext cx="2286000" cy="2438399"/>
            </a:xfrm>
            <a:prstGeom prst="foldedCorner">
              <a:avLst>
                <a:gd name="adj" fmla="val 16667"/>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65" name="Shape 165"/>
            <p:cNvSpPr/>
            <p:nvPr/>
          </p:nvSpPr>
          <p:spPr>
            <a:xfrm rot="-2747338">
              <a:off x="5648565" y="5562713"/>
              <a:ext cx="531540" cy="235247"/>
            </a:xfrm>
            <a:prstGeom prst="triangle">
              <a:avLst>
                <a:gd name="adj" fmla="val 50000"/>
              </a:avLst>
            </a:prstGeom>
            <a:solidFill>
              <a:srgbClr val="FFCC00"/>
            </a:solidFill>
            <a:ln w="25400" cap="flat" cmpd="sng">
              <a:solidFill>
                <a:srgbClr val="FFCC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grpSp>
        <p:nvGrpSpPr>
          <p:cNvPr id="166" name="Shape 166"/>
          <p:cNvGrpSpPr/>
          <p:nvPr/>
        </p:nvGrpSpPr>
        <p:grpSpPr>
          <a:xfrm>
            <a:off x="6324600" y="3581400"/>
            <a:ext cx="2297766" cy="2447655"/>
            <a:chOff x="6629400" y="3505200"/>
            <a:chExt cx="2297766" cy="2447655"/>
          </a:xfrm>
        </p:grpSpPr>
        <p:sp>
          <p:nvSpPr>
            <p:cNvPr id="167" name="Shape 167"/>
            <p:cNvSpPr/>
            <p:nvPr/>
          </p:nvSpPr>
          <p:spPr>
            <a:xfrm>
              <a:off x="6629400" y="3505200"/>
              <a:ext cx="2286000" cy="2438399"/>
            </a:xfrm>
            <a:prstGeom prst="foldedCorner">
              <a:avLst>
                <a:gd name="adj" fmla="val 16667"/>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68" name="Shape 168"/>
            <p:cNvSpPr/>
            <p:nvPr/>
          </p:nvSpPr>
          <p:spPr>
            <a:xfrm rot="-2747338">
              <a:off x="8391764" y="5562713"/>
              <a:ext cx="531540" cy="235247"/>
            </a:xfrm>
            <a:prstGeom prst="triangle">
              <a:avLst>
                <a:gd name="adj" fmla="val 50000"/>
              </a:avLst>
            </a:prstGeom>
            <a:solidFill>
              <a:srgbClr val="FFCC00"/>
            </a:solidFill>
            <a:ln w="25400" cap="flat" cmpd="sng">
              <a:solidFill>
                <a:srgbClr val="FFCC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grpSp>
        <p:nvGrpSpPr>
          <p:cNvPr id="169" name="Shape 169"/>
          <p:cNvGrpSpPr/>
          <p:nvPr/>
        </p:nvGrpSpPr>
        <p:grpSpPr>
          <a:xfrm>
            <a:off x="762000" y="2514600"/>
            <a:ext cx="1752600" cy="1760127"/>
            <a:chOff x="762000" y="2362200"/>
            <a:chExt cx="1752600" cy="1760127"/>
          </a:xfrm>
        </p:grpSpPr>
        <p:sp>
          <p:nvSpPr>
            <p:cNvPr id="170" name="Shape 170"/>
            <p:cNvSpPr/>
            <p:nvPr/>
          </p:nvSpPr>
          <p:spPr>
            <a:xfrm>
              <a:off x="762000" y="2362200"/>
              <a:ext cx="1752600" cy="1760127"/>
            </a:xfrm>
            <a:prstGeom prst="donut">
              <a:avLst>
                <a:gd name="adj" fmla="val 4511"/>
              </a:avLst>
            </a:prstGeom>
            <a:solidFill>
              <a:srgbClr val="FFCC00"/>
            </a:solidFill>
            <a:ln w="25400" cap="flat" cmpd="sng">
              <a:solidFill>
                <a:srgbClr val="FFCC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71" name="Shape 171"/>
            <p:cNvSpPr/>
            <p:nvPr/>
          </p:nvSpPr>
          <p:spPr>
            <a:xfrm>
              <a:off x="914400" y="2514600"/>
              <a:ext cx="1447800" cy="1447800"/>
            </a:xfrm>
            <a:prstGeom prst="ellipse">
              <a:avLst/>
            </a:prstGeom>
            <a:solidFill>
              <a:srgbClr val="FFCC00"/>
            </a:solidFill>
            <a:ln w="25400" cap="flat" cmpd="sng">
              <a:solidFill>
                <a:srgbClr val="FFCC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grpSp>
        <p:nvGrpSpPr>
          <p:cNvPr id="172" name="Shape 172"/>
          <p:cNvGrpSpPr/>
          <p:nvPr/>
        </p:nvGrpSpPr>
        <p:grpSpPr>
          <a:xfrm>
            <a:off x="3733800" y="2514600"/>
            <a:ext cx="1752600" cy="1760127"/>
            <a:chOff x="3733800" y="2354673"/>
            <a:chExt cx="1752600" cy="1760127"/>
          </a:xfrm>
        </p:grpSpPr>
        <p:sp>
          <p:nvSpPr>
            <p:cNvPr id="173" name="Shape 173"/>
            <p:cNvSpPr/>
            <p:nvPr/>
          </p:nvSpPr>
          <p:spPr>
            <a:xfrm>
              <a:off x="3733800" y="2354673"/>
              <a:ext cx="1752600" cy="1760127"/>
            </a:xfrm>
            <a:prstGeom prst="donut">
              <a:avLst>
                <a:gd name="adj" fmla="val 4511"/>
              </a:avLst>
            </a:prstGeom>
            <a:solidFill>
              <a:srgbClr val="FFCC00"/>
            </a:solidFill>
            <a:ln w="25400" cap="flat" cmpd="sng">
              <a:solidFill>
                <a:srgbClr val="FFCC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74" name="Shape 174"/>
            <p:cNvSpPr/>
            <p:nvPr/>
          </p:nvSpPr>
          <p:spPr>
            <a:xfrm>
              <a:off x="3886200" y="2507073"/>
              <a:ext cx="1447800" cy="1447800"/>
            </a:xfrm>
            <a:prstGeom prst="ellipse">
              <a:avLst/>
            </a:prstGeom>
            <a:solidFill>
              <a:srgbClr val="FFCC00"/>
            </a:solidFill>
            <a:ln w="25400" cap="flat" cmpd="sng">
              <a:solidFill>
                <a:srgbClr val="FFCC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grpSp>
        <p:nvGrpSpPr>
          <p:cNvPr id="175" name="Shape 175"/>
          <p:cNvGrpSpPr/>
          <p:nvPr/>
        </p:nvGrpSpPr>
        <p:grpSpPr>
          <a:xfrm>
            <a:off x="6629400" y="2514600"/>
            <a:ext cx="1752600" cy="1760127"/>
            <a:chOff x="6629400" y="2362200"/>
            <a:chExt cx="1752600" cy="1760127"/>
          </a:xfrm>
        </p:grpSpPr>
        <p:sp>
          <p:nvSpPr>
            <p:cNvPr id="176" name="Shape 176"/>
            <p:cNvSpPr/>
            <p:nvPr/>
          </p:nvSpPr>
          <p:spPr>
            <a:xfrm>
              <a:off x="6629400" y="2362200"/>
              <a:ext cx="1752600" cy="1760127"/>
            </a:xfrm>
            <a:prstGeom prst="donut">
              <a:avLst>
                <a:gd name="adj" fmla="val 4511"/>
              </a:avLst>
            </a:prstGeom>
            <a:solidFill>
              <a:srgbClr val="FFCC00"/>
            </a:solidFill>
            <a:ln w="25400" cap="flat" cmpd="sng">
              <a:solidFill>
                <a:srgbClr val="FFCC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77" name="Shape 177"/>
            <p:cNvSpPr/>
            <p:nvPr/>
          </p:nvSpPr>
          <p:spPr>
            <a:xfrm>
              <a:off x="6781800" y="2514600"/>
              <a:ext cx="1447800" cy="1447800"/>
            </a:xfrm>
            <a:prstGeom prst="ellipse">
              <a:avLst/>
            </a:prstGeom>
            <a:solidFill>
              <a:srgbClr val="FFCC00"/>
            </a:solidFill>
            <a:ln w="25400" cap="flat" cmpd="sng">
              <a:solidFill>
                <a:srgbClr val="FFCC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cxnSp>
        <p:nvCxnSpPr>
          <p:cNvPr id="178" name="Shape 178"/>
          <p:cNvCxnSpPr/>
          <p:nvPr/>
        </p:nvCxnSpPr>
        <p:spPr>
          <a:xfrm>
            <a:off x="381000" y="990600"/>
            <a:ext cx="8458200" cy="0"/>
          </a:xfrm>
          <a:prstGeom prst="straightConnector1">
            <a:avLst/>
          </a:prstGeom>
          <a:noFill/>
          <a:ln w="130175" cap="flat" cmpd="sng">
            <a:solidFill>
              <a:schemeClr val="lt1"/>
            </a:solidFill>
            <a:prstDash val="solid"/>
            <a:round/>
            <a:headEnd type="none" w="med" len="med"/>
            <a:tailEnd type="none" w="med" len="med"/>
          </a:ln>
        </p:spPr>
      </p:cxnSp>
      <p:pic>
        <p:nvPicPr>
          <p:cNvPr id="179" name="Shape 179"/>
          <p:cNvPicPr preferRelativeResize="0"/>
          <p:nvPr/>
        </p:nvPicPr>
        <p:blipFill rotWithShape="1">
          <a:blip r:embed="rId3">
            <a:alphaModFix/>
          </a:blip>
          <a:srcRect/>
          <a:stretch/>
        </p:blipFill>
        <p:spPr>
          <a:xfrm>
            <a:off x="8001000" y="-64496"/>
            <a:ext cx="1066799" cy="1022143"/>
          </a:xfrm>
          <a:prstGeom prst="rect">
            <a:avLst/>
          </a:prstGeom>
          <a:noFill/>
          <a:ln>
            <a:noFill/>
          </a:ln>
        </p:spPr>
      </p:pic>
      <p:sp>
        <p:nvSpPr>
          <p:cNvPr id="180" name="Shape 180"/>
          <p:cNvSpPr/>
          <p:nvPr/>
        </p:nvSpPr>
        <p:spPr>
          <a:xfrm>
            <a:off x="2781300" y="393297"/>
            <a:ext cx="3657600" cy="1291916"/>
          </a:xfrm>
          <a:prstGeom prst="rect">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81" name="Shape 181"/>
          <p:cNvSpPr txBox="1"/>
          <p:nvPr/>
        </p:nvSpPr>
        <p:spPr>
          <a:xfrm>
            <a:off x="2552700" y="529840"/>
            <a:ext cx="4038599" cy="742175"/>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300" b="0" i="0" u="none" strike="noStrike" cap="none" baseline="0" dirty="0" smtClean="0">
                <a:solidFill>
                  <a:srgbClr val="4685D2"/>
                </a:solidFill>
                <a:latin typeface="Arial"/>
                <a:ea typeface="Arial"/>
                <a:cs typeface="Arial"/>
                <a:sym typeface="Arial"/>
              </a:rPr>
              <a:t>What do I do about donations?! </a:t>
            </a:r>
            <a:endParaRPr lang="en-US" sz="2000" b="0" i="0" u="none" strike="noStrike" cap="none" baseline="0" dirty="0">
              <a:solidFill>
                <a:srgbClr val="4685D2"/>
              </a:solidFill>
              <a:latin typeface="Arial"/>
              <a:ea typeface="Arial"/>
              <a:cs typeface="Arial"/>
              <a:sym typeface="Arial"/>
            </a:endParaRPr>
          </a:p>
        </p:txBody>
      </p:sp>
      <p:sp>
        <p:nvSpPr>
          <p:cNvPr id="183" name="Shape 183"/>
          <p:cNvSpPr txBox="1"/>
          <p:nvPr/>
        </p:nvSpPr>
        <p:spPr>
          <a:xfrm>
            <a:off x="1066800" y="3048000"/>
            <a:ext cx="1295400"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0" i="0" u="none" strike="noStrike" cap="none" baseline="0">
                <a:solidFill>
                  <a:schemeClr val="lt1"/>
                </a:solidFill>
                <a:latin typeface="Calibri"/>
                <a:ea typeface="Calibri"/>
                <a:cs typeface="Calibri"/>
                <a:sym typeface="Calibri"/>
              </a:rPr>
              <a:t>Step 1</a:t>
            </a:r>
          </a:p>
        </p:txBody>
      </p:sp>
      <p:sp>
        <p:nvSpPr>
          <p:cNvPr id="184" name="Shape 184"/>
          <p:cNvSpPr txBox="1"/>
          <p:nvPr/>
        </p:nvSpPr>
        <p:spPr>
          <a:xfrm>
            <a:off x="4038600" y="3048000"/>
            <a:ext cx="1295400"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0" i="0" u="none" strike="noStrike" cap="none" baseline="0">
                <a:solidFill>
                  <a:schemeClr val="lt1"/>
                </a:solidFill>
                <a:latin typeface="Calibri"/>
                <a:ea typeface="Calibri"/>
                <a:cs typeface="Calibri"/>
                <a:sym typeface="Calibri"/>
              </a:rPr>
              <a:t>Step 2</a:t>
            </a:r>
          </a:p>
        </p:txBody>
      </p:sp>
      <p:sp>
        <p:nvSpPr>
          <p:cNvPr id="185" name="Shape 185"/>
          <p:cNvSpPr txBox="1"/>
          <p:nvPr/>
        </p:nvSpPr>
        <p:spPr>
          <a:xfrm>
            <a:off x="6934200" y="3048000"/>
            <a:ext cx="1295400"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0" i="0" u="none" strike="noStrike" cap="none" baseline="0">
                <a:solidFill>
                  <a:schemeClr val="lt1"/>
                </a:solidFill>
                <a:latin typeface="Calibri"/>
                <a:ea typeface="Calibri"/>
                <a:cs typeface="Calibri"/>
                <a:sym typeface="Calibri"/>
              </a:rPr>
              <a:t>Step 3</a:t>
            </a:r>
          </a:p>
        </p:txBody>
      </p:sp>
      <p:sp>
        <p:nvSpPr>
          <p:cNvPr id="186" name="Shape 186"/>
          <p:cNvSpPr txBox="1"/>
          <p:nvPr/>
        </p:nvSpPr>
        <p:spPr>
          <a:xfrm>
            <a:off x="685800" y="4160905"/>
            <a:ext cx="1904999" cy="1200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dirty="0" smtClean="0">
                <a:solidFill>
                  <a:srgbClr val="4987D3"/>
                </a:solidFill>
                <a:latin typeface="Calibri"/>
                <a:ea typeface="Calibri"/>
                <a:cs typeface="Calibri"/>
                <a:sym typeface="Calibri"/>
              </a:rPr>
              <a:t>Try not take any money—we are not there to raise funds.</a:t>
            </a:r>
            <a:endParaRPr lang="en-US" sz="2400" b="0" i="0" u="none" strike="noStrike" cap="none" baseline="0" dirty="0">
              <a:solidFill>
                <a:srgbClr val="4987D3"/>
              </a:solidFill>
              <a:latin typeface="Calibri"/>
              <a:ea typeface="Calibri"/>
              <a:cs typeface="Calibri"/>
              <a:sym typeface="Calibri"/>
            </a:endParaRPr>
          </a:p>
        </p:txBody>
      </p:sp>
      <p:sp>
        <p:nvSpPr>
          <p:cNvPr id="187" name="Shape 187"/>
          <p:cNvSpPr txBox="1"/>
          <p:nvPr/>
        </p:nvSpPr>
        <p:spPr>
          <a:xfrm>
            <a:off x="3391378" y="4314534"/>
            <a:ext cx="2482144" cy="166199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0" i="0" u="none" strike="noStrike" cap="none" baseline="0" dirty="0" smtClean="0">
                <a:solidFill>
                  <a:srgbClr val="4987D3"/>
                </a:solidFill>
                <a:latin typeface="Calibri"/>
                <a:ea typeface="Calibri"/>
                <a:cs typeface="Calibri"/>
                <a:sym typeface="Calibri"/>
              </a:rPr>
              <a:t>If they</a:t>
            </a:r>
            <a:r>
              <a:rPr lang="en-US" sz="2400" b="0" i="0" u="none" strike="noStrike" cap="none" dirty="0" smtClean="0">
                <a:solidFill>
                  <a:srgbClr val="4987D3"/>
                </a:solidFill>
                <a:latin typeface="Calibri"/>
                <a:ea typeface="Calibri"/>
                <a:cs typeface="Calibri"/>
                <a:sym typeface="Calibri"/>
              </a:rPr>
              <a:t> insist, fill out a donation card. These will be provided. </a:t>
            </a:r>
            <a:endParaRPr lang="en-US" sz="2400" b="0" i="0" u="none" strike="noStrike" cap="none" baseline="0" dirty="0">
              <a:solidFill>
                <a:srgbClr val="FFFFFF"/>
              </a:solidFill>
              <a:latin typeface="Calibri"/>
              <a:ea typeface="Calibri"/>
              <a:cs typeface="Calibri"/>
              <a:sym typeface="Calibri"/>
            </a:endParaRPr>
          </a:p>
        </p:txBody>
      </p:sp>
      <p:sp>
        <p:nvSpPr>
          <p:cNvPr id="188" name="Shape 188"/>
          <p:cNvSpPr txBox="1"/>
          <p:nvPr/>
        </p:nvSpPr>
        <p:spPr>
          <a:xfrm>
            <a:off x="6248400" y="4312383"/>
            <a:ext cx="2438399" cy="2545617"/>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dirty="0" smtClean="0">
                <a:solidFill>
                  <a:srgbClr val="4987D3"/>
                </a:solidFill>
                <a:latin typeface="Calibri"/>
                <a:ea typeface="Calibri"/>
                <a:cs typeface="Calibri"/>
                <a:sym typeface="Calibri"/>
              </a:rPr>
              <a:t>Alternatively, refer them to the IA website to donate online. </a:t>
            </a:r>
            <a:endParaRPr lang="en-US" sz="2400" b="0" i="0" u="none" strike="noStrike" cap="none" baseline="0" dirty="0">
              <a:solidFill>
                <a:srgbClr val="FFFFFF"/>
              </a:solidFill>
              <a:latin typeface="Calibri"/>
              <a:ea typeface="Calibri"/>
              <a:cs typeface="Calibri"/>
              <a:sym typeface="Calibri"/>
            </a:endParaRPr>
          </a:p>
        </p:txBody>
      </p:sp>
      <p:sp>
        <p:nvSpPr>
          <p:cNvPr id="189" name="Shape 189"/>
          <p:cNvSpPr txBox="1"/>
          <p:nvPr/>
        </p:nvSpPr>
        <p:spPr>
          <a:xfrm>
            <a:off x="2561645" y="720893"/>
            <a:ext cx="4038599" cy="60016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endParaRPr lang="en-US" sz="2000" b="0" i="0" u="none" strike="noStrike" cap="none" baseline="0" dirty="0">
              <a:solidFill>
                <a:srgbClr val="4685D2"/>
              </a:solidFill>
              <a:latin typeface="Arial"/>
              <a:ea typeface="Arial"/>
              <a:cs typeface="Arial"/>
              <a:sym typeface="Arial"/>
            </a:endParaRPr>
          </a:p>
        </p:txBody>
      </p:sp>
    </p:spTree>
    <p:extLst>
      <p:ext uri="{BB962C8B-B14F-4D97-AF65-F5344CB8AC3E}">
        <p14:creationId xmlns:p14="http://schemas.microsoft.com/office/powerpoint/2010/main" val="1642043723"/>
      </p:ext>
    </p:extLst>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grpSp>
        <p:nvGrpSpPr>
          <p:cNvPr id="160" name="Shape 160"/>
          <p:cNvGrpSpPr/>
          <p:nvPr/>
        </p:nvGrpSpPr>
        <p:grpSpPr>
          <a:xfrm>
            <a:off x="533400" y="3581400"/>
            <a:ext cx="2297767" cy="2447655"/>
            <a:chOff x="914400" y="2667000"/>
            <a:chExt cx="2297767" cy="2447655"/>
          </a:xfrm>
        </p:grpSpPr>
        <p:sp>
          <p:nvSpPr>
            <p:cNvPr id="161" name="Shape 161"/>
            <p:cNvSpPr/>
            <p:nvPr/>
          </p:nvSpPr>
          <p:spPr>
            <a:xfrm>
              <a:off x="914400" y="2667000"/>
              <a:ext cx="2286000" cy="2438399"/>
            </a:xfrm>
            <a:prstGeom prst="foldedCorner">
              <a:avLst>
                <a:gd name="adj" fmla="val 16667"/>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62" name="Shape 162"/>
            <p:cNvSpPr/>
            <p:nvPr/>
          </p:nvSpPr>
          <p:spPr>
            <a:xfrm rot="-2747338">
              <a:off x="2676765" y="4724513"/>
              <a:ext cx="531540" cy="235247"/>
            </a:xfrm>
            <a:prstGeom prst="triangle">
              <a:avLst>
                <a:gd name="adj" fmla="val 50000"/>
              </a:avLst>
            </a:prstGeom>
            <a:solidFill>
              <a:srgbClr val="FFCC00"/>
            </a:solidFill>
            <a:ln w="25400" cap="flat" cmpd="sng">
              <a:solidFill>
                <a:srgbClr val="FFCC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grpSp>
        <p:nvGrpSpPr>
          <p:cNvPr id="163" name="Shape 163"/>
          <p:cNvGrpSpPr/>
          <p:nvPr/>
        </p:nvGrpSpPr>
        <p:grpSpPr>
          <a:xfrm>
            <a:off x="3505200" y="3581400"/>
            <a:ext cx="2297767" cy="2447655"/>
            <a:chOff x="3886200" y="3505200"/>
            <a:chExt cx="2297767" cy="2447655"/>
          </a:xfrm>
        </p:grpSpPr>
        <p:sp>
          <p:nvSpPr>
            <p:cNvPr id="164" name="Shape 164"/>
            <p:cNvSpPr/>
            <p:nvPr/>
          </p:nvSpPr>
          <p:spPr>
            <a:xfrm>
              <a:off x="3886200" y="3505200"/>
              <a:ext cx="2286000" cy="2438399"/>
            </a:xfrm>
            <a:prstGeom prst="foldedCorner">
              <a:avLst>
                <a:gd name="adj" fmla="val 16667"/>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65" name="Shape 165"/>
            <p:cNvSpPr/>
            <p:nvPr/>
          </p:nvSpPr>
          <p:spPr>
            <a:xfrm rot="-2747338">
              <a:off x="5648565" y="5562713"/>
              <a:ext cx="531540" cy="235247"/>
            </a:xfrm>
            <a:prstGeom prst="triangle">
              <a:avLst>
                <a:gd name="adj" fmla="val 50000"/>
              </a:avLst>
            </a:prstGeom>
            <a:solidFill>
              <a:srgbClr val="FFCC00"/>
            </a:solidFill>
            <a:ln w="25400" cap="flat" cmpd="sng">
              <a:solidFill>
                <a:srgbClr val="FFCC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grpSp>
        <p:nvGrpSpPr>
          <p:cNvPr id="166" name="Shape 166"/>
          <p:cNvGrpSpPr/>
          <p:nvPr/>
        </p:nvGrpSpPr>
        <p:grpSpPr>
          <a:xfrm>
            <a:off x="6324600" y="3581400"/>
            <a:ext cx="2297766" cy="2447655"/>
            <a:chOff x="6629400" y="3505200"/>
            <a:chExt cx="2297766" cy="2447655"/>
          </a:xfrm>
        </p:grpSpPr>
        <p:sp>
          <p:nvSpPr>
            <p:cNvPr id="167" name="Shape 167"/>
            <p:cNvSpPr/>
            <p:nvPr/>
          </p:nvSpPr>
          <p:spPr>
            <a:xfrm>
              <a:off x="6629400" y="3505200"/>
              <a:ext cx="2286000" cy="2438399"/>
            </a:xfrm>
            <a:prstGeom prst="foldedCorner">
              <a:avLst>
                <a:gd name="adj" fmla="val 16667"/>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68" name="Shape 168"/>
            <p:cNvSpPr/>
            <p:nvPr/>
          </p:nvSpPr>
          <p:spPr>
            <a:xfrm rot="-2747338">
              <a:off x="8391764" y="5562713"/>
              <a:ext cx="531540" cy="235247"/>
            </a:xfrm>
            <a:prstGeom prst="triangle">
              <a:avLst>
                <a:gd name="adj" fmla="val 50000"/>
              </a:avLst>
            </a:prstGeom>
            <a:solidFill>
              <a:srgbClr val="FFCC00"/>
            </a:solidFill>
            <a:ln w="25400" cap="flat" cmpd="sng">
              <a:solidFill>
                <a:srgbClr val="FFCC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grpSp>
        <p:nvGrpSpPr>
          <p:cNvPr id="169" name="Shape 169"/>
          <p:cNvGrpSpPr/>
          <p:nvPr/>
        </p:nvGrpSpPr>
        <p:grpSpPr>
          <a:xfrm>
            <a:off x="762000" y="2514600"/>
            <a:ext cx="1752600" cy="1760127"/>
            <a:chOff x="762000" y="2362200"/>
            <a:chExt cx="1752600" cy="1760127"/>
          </a:xfrm>
        </p:grpSpPr>
        <p:sp>
          <p:nvSpPr>
            <p:cNvPr id="170" name="Shape 170"/>
            <p:cNvSpPr/>
            <p:nvPr/>
          </p:nvSpPr>
          <p:spPr>
            <a:xfrm>
              <a:off x="762000" y="2362200"/>
              <a:ext cx="1752600" cy="1760127"/>
            </a:xfrm>
            <a:prstGeom prst="donut">
              <a:avLst>
                <a:gd name="adj" fmla="val 4511"/>
              </a:avLst>
            </a:prstGeom>
            <a:solidFill>
              <a:srgbClr val="FFCC00"/>
            </a:solidFill>
            <a:ln w="25400" cap="flat" cmpd="sng">
              <a:solidFill>
                <a:srgbClr val="FFCC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71" name="Shape 171"/>
            <p:cNvSpPr/>
            <p:nvPr/>
          </p:nvSpPr>
          <p:spPr>
            <a:xfrm>
              <a:off x="914400" y="2514600"/>
              <a:ext cx="1447800" cy="1447800"/>
            </a:xfrm>
            <a:prstGeom prst="ellipse">
              <a:avLst/>
            </a:prstGeom>
            <a:solidFill>
              <a:srgbClr val="FFCC00"/>
            </a:solidFill>
            <a:ln w="25400" cap="flat" cmpd="sng">
              <a:solidFill>
                <a:srgbClr val="FFCC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grpSp>
        <p:nvGrpSpPr>
          <p:cNvPr id="172" name="Shape 172"/>
          <p:cNvGrpSpPr/>
          <p:nvPr/>
        </p:nvGrpSpPr>
        <p:grpSpPr>
          <a:xfrm>
            <a:off x="3733800" y="2514600"/>
            <a:ext cx="1752600" cy="1760127"/>
            <a:chOff x="3733800" y="2354673"/>
            <a:chExt cx="1752600" cy="1760127"/>
          </a:xfrm>
        </p:grpSpPr>
        <p:sp>
          <p:nvSpPr>
            <p:cNvPr id="173" name="Shape 173"/>
            <p:cNvSpPr/>
            <p:nvPr/>
          </p:nvSpPr>
          <p:spPr>
            <a:xfrm>
              <a:off x="3733800" y="2354673"/>
              <a:ext cx="1752600" cy="1760127"/>
            </a:xfrm>
            <a:prstGeom prst="donut">
              <a:avLst>
                <a:gd name="adj" fmla="val 4511"/>
              </a:avLst>
            </a:prstGeom>
            <a:solidFill>
              <a:srgbClr val="FFCC00"/>
            </a:solidFill>
            <a:ln w="25400" cap="flat" cmpd="sng">
              <a:solidFill>
                <a:srgbClr val="FFCC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74" name="Shape 174"/>
            <p:cNvSpPr/>
            <p:nvPr/>
          </p:nvSpPr>
          <p:spPr>
            <a:xfrm>
              <a:off x="3886200" y="2507073"/>
              <a:ext cx="1447800" cy="1447800"/>
            </a:xfrm>
            <a:prstGeom prst="ellipse">
              <a:avLst/>
            </a:prstGeom>
            <a:solidFill>
              <a:srgbClr val="FFCC00"/>
            </a:solidFill>
            <a:ln w="25400" cap="flat" cmpd="sng">
              <a:solidFill>
                <a:srgbClr val="FFCC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grpSp>
        <p:nvGrpSpPr>
          <p:cNvPr id="175" name="Shape 175"/>
          <p:cNvGrpSpPr/>
          <p:nvPr/>
        </p:nvGrpSpPr>
        <p:grpSpPr>
          <a:xfrm>
            <a:off x="6629400" y="2514600"/>
            <a:ext cx="1752600" cy="1760127"/>
            <a:chOff x="6629400" y="2362200"/>
            <a:chExt cx="1752600" cy="1760127"/>
          </a:xfrm>
        </p:grpSpPr>
        <p:sp>
          <p:nvSpPr>
            <p:cNvPr id="176" name="Shape 176"/>
            <p:cNvSpPr/>
            <p:nvPr/>
          </p:nvSpPr>
          <p:spPr>
            <a:xfrm>
              <a:off x="6629400" y="2362200"/>
              <a:ext cx="1752600" cy="1760127"/>
            </a:xfrm>
            <a:prstGeom prst="donut">
              <a:avLst>
                <a:gd name="adj" fmla="val 4511"/>
              </a:avLst>
            </a:prstGeom>
            <a:solidFill>
              <a:srgbClr val="FFCC00"/>
            </a:solidFill>
            <a:ln w="25400" cap="flat" cmpd="sng">
              <a:solidFill>
                <a:srgbClr val="FFCC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77" name="Shape 177"/>
            <p:cNvSpPr/>
            <p:nvPr/>
          </p:nvSpPr>
          <p:spPr>
            <a:xfrm>
              <a:off x="6781800" y="2514600"/>
              <a:ext cx="1447800" cy="1447800"/>
            </a:xfrm>
            <a:prstGeom prst="ellipse">
              <a:avLst/>
            </a:prstGeom>
            <a:solidFill>
              <a:srgbClr val="FFCC00"/>
            </a:solidFill>
            <a:ln w="25400" cap="flat" cmpd="sng">
              <a:solidFill>
                <a:srgbClr val="FFCC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cxnSp>
        <p:nvCxnSpPr>
          <p:cNvPr id="178" name="Shape 178"/>
          <p:cNvCxnSpPr/>
          <p:nvPr/>
        </p:nvCxnSpPr>
        <p:spPr>
          <a:xfrm>
            <a:off x="381000" y="990600"/>
            <a:ext cx="8458200" cy="0"/>
          </a:xfrm>
          <a:prstGeom prst="straightConnector1">
            <a:avLst/>
          </a:prstGeom>
          <a:noFill/>
          <a:ln w="130175" cap="flat" cmpd="sng">
            <a:solidFill>
              <a:schemeClr val="lt1"/>
            </a:solidFill>
            <a:prstDash val="solid"/>
            <a:round/>
            <a:headEnd type="none" w="med" len="med"/>
            <a:tailEnd type="none" w="med" len="med"/>
          </a:ln>
        </p:spPr>
      </p:cxnSp>
      <p:pic>
        <p:nvPicPr>
          <p:cNvPr id="179" name="Shape 179"/>
          <p:cNvPicPr preferRelativeResize="0"/>
          <p:nvPr/>
        </p:nvPicPr>
        <p:blipFill rotWithShape="1">
          <a:blip r:embed="rId3">
            <a:alphaModFix/>
          </a:blip>
          <a:srcRect/>
          <a:stretch/>
        </p:blipFill>
        <p:spPr>
          <a:xfrm>
            <a:off x="8001000" y="-64496"/>
            <a:ext cx="1066799" cy="1022143"/>
          </a:xfrm>
          <a:prstGeom prst="rect">
            <a:avLst/>
          </a:prstGeom>
          <a:noFill/>
          <a:ln>
            <a:noFill/>
          </a:ln>
        </p:spPr>
      </p:pic>
      <p:sp>
        <p:nvSpPr>
          <p:cNvPr id="180" name="Shape 180"/>
          <p:cNvSpPr/>
          <p:nvPr/>
        </p:nvSpPr>
        <p:spPr>
          <a:xfrm>
            <a:off x="2781300" y="393297"/>
            <a:ext cx="3657600" cy="1291916"/>
          </a:xfrm>
          <a:prstGeom prst="rect">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81" name="Shape 181"/>
          <p:cNvSpPr txBox="1"/>
          <p:nvPr/>
        </p:nvSpPr>
        <p:spPr>
          <a:xfrm>
            <a:off x="2552700" y="529840"/>
            <a:ext cx="4038599" cy="742175"/>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300" b="0" i="0" u="none" strike="noStrike" cap="none" baseline="0" dirty="0" smtClean="0">
                <a:solidFill>
                  <a:srgbClr val="4685D2"/>
                </a:solidFill>
                <a:latin typeface="Arial"/>
                <a:ea typeface="Arial"/>
                <a:cs typeface="Arial"/>
                <a:sym typeface="Arial"/>
              </a:rPr>
              <a:t>What if something goes wrong? </a:t>
            </a:r>
            <a:endParaRPr lang="en-US" sz="2000" b="0" i="0" u="none" strike="noStrike" cap="none" baseline="0" dirty="0">
              <a:solidFill>
                <a:srgbClr val="4685D2"/>
              </a:solidFill>
              <a:latin typeface="Arial"/>
              <a:ea typeface="Arial"/>
              <a:cs typeface="Arial"/>
              <a:sym typeface="Arial"/>
            </a:endParaRPr>
          </a:p>
        </p:txBody>
      </p:sp>
      <p:sp>
        <p:nvSpPr>
          <p:cNvPr id="183" name="Shape 183"/>
          <p:cNvSpPr txBox="1"/>
          <p:nvPr/>
        </p:nvSpPr>
        <p:spPr>
          <a:xfrm>
            <a:off x="1066800" y="3048000"/>
            <a:ext cx="1295400"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0" i="0" u="none" strike="noStrike" cap="none" baseline="0">
                <a:solidFill>
                  <a:schemeClr val="lt1"/>
                </a:solidFill>
                <a:latin typeface="Calibri"/>
                <a:ea typeface="Calibri"/>
                <a:cs typeface="Calibri"/>
                <a:sym typeface="Calibri"/>
              </a:rPr>
              <a:t>Step 1</a:t>
            </a:r>
          </a:p>
        </p:txBody>
      </p:sp>
      <p:sp>
        <p:nvSpPr>
          <p:cNvPr id="184" name="Shape 184"/>
          <p:cNvSpPr txBox="1"/>
          <p:nvPr/>
        </p:nvSpPr>
        <p:spPr>
          <a:xfrm>
            <a:off x="4038600" y="3048000"/>
            <a:ext cx="1295400"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0" i="0" u="none" strike="noStrike" cap="none" baseline="0">
                <a:solidFill>
                  <a:schemeClr val="lt1"/>
                </a:solidFill>
                <a:latin typeface="Calibri"/>
                <a:ea typeface="Calibri"/>
                <a:cs typeface="Calibri"/>
                <a:sym typeface="Calibri"/>
              </a:rPr>
              <a:t>Step 2</a:t>
            </a:r>
          </a:p>
        </p:txBody>
      </p:sp>
      <p:sp>
        <p:nvSpPr>
          <p:cNvPr id="185" name="Shape 185"/>
          <p:cNvSpPr txBox="1"/>
          <p:nvPr/>
        </p:nvSpPr>
        <p:spPr>
          <a:xfrm>
            <a:off x="6934200" y="3048000"/>
            <a:ext cx="1295400"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0" i="0" u="none" strike="noStrike" cap="none" baseline="0">
                <a:solidFill>
                  <a:schemeClr val="lt1"/>
                </a:solidFill>
                <a:latin typeface="Calibri"/>
                <a:ea typeface="Calibri"/>
                <a:cs typeface="Calibri"/>
                <a:sym typeface="Calibri"/>
              </a:rPr>
              <a:t>Step 3</a:t>
            </a:r>
          </a:p>
        </p:txBody>
      </p:sp>
      <p:sp>
        <p:nvSpPr>
          <p:cNvPr id="186" name="Shape 186"/>
          <p:cNvSpPr txBox="1"/>
          <p:nvPr/>
        </p:nvSpPr>
        <p:spPr>
          <a:xfrm>
            <a:off x="533400" y="4160905"/>
            <a:ext cx="2247900" cy="1200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dirty="0" smtClean="0">
                <a:solidFill>
                  <a:srgbClr val="4987D3"/>
                </a:solidFill>
                <a:latin typeface="Calibri"/>
                <a:ea typeface="Calibri"/>
                <a:cs typeface="Calibri"/>
                <a:sym typeface="Calibri"/>
              </a:rPr>
              <a:t>Try your best to address the </a:t>
            </a:r>
            <a:r>
              <a:rPr lang="en-US" sz="2400" smtClean="0">
                <a:solidFill>
                  <a:srgbClr val="4987D3"/>
                </a:solidFill>
                <a:latin typeface="Calibri"/>
                <a:ea typeface="Calibri"/>
                <a:cs typeface="Calibri"/>
                <a:sym typeface="Calibri"/>
              </a:rPr>
              <a:t>problem yourself</a:t>
            </a:r>
            <a:endParaRPr lang="en-US" sz="2400" b="0" i="0" u="none" strike="noStrike" cap="none" baseline="0" dirty="0">
              <a:solidFill>
                <a:schemeClr val="bg1"/>
              </a:solidFill>
              <a:latin typeface="Calibri"/>
              <a:ea typeface="Calibri"/>
              <a:cs typeface="Calibri"/>
              <a:sym typeface="Calibri"/>
            </a:endParaRPr>
          </a:p>
        </p:txBody>
      </p:sp>
      <p:sp>
        <p:nvSpPr>
          <p:cNvPr id="187" name="Shape 187"/>
          <p:cNvSpPr txBox="1"/>
          <p:nvPr/>
        </p:nvSpPr>
        <p:spPr>
          <a:xfrm>
            <a:off x="3391378" y="4314534"/>
            <a:ext cx="2482144" cy="166199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endParaRPr lang="en-US" sz="3400" b="0" i="0" u="none" strike="noStrike" cap="none" baseline="0" dirty="0">
              <a:solidFill>
                <a:srgbClr val="FFFFFF"/>
              </a:solidFill>
              <a:latin typeface="Calibri"/>
              <a:ea typeface="Calibri"/>
              <a:cs typeface="Calibri"/>
              <a:sym typeface="Calibri"/>
            </a:endParaRPr>
          </a:p>
        </p:txBody>
      </p:sp>
      <p:sp>
        <p:nvSpPr>
          <p:cNvPr id="188" name="Shape 188"/>
          <p:cNvSpPr txBox="1"/>
          <p:nvPr/>
        </p:nvSpPr>
        <p:spPr>
          <a:xfrm>
            <a:off x="6248400" y="4312383"/>
            <a:ext cx="2438399" cy="2545617"/>
          </a:xfrm>
          <a:prstGeom prst="rect">
            <a:avLst/>
          </a:prstGeom>
          <a:noFill/>
          <a:ln>
            <a:noFill/>
          </a:ln>
        </p:spPr>
        <p:txBody>
          <a:bodyPr lIns="91425" tIns="45700" rIns="91425" bIns="45700" anchor="t" anchorCtr="0">
            <a:noAutofit/>
          </a:bodyPr>
          <a:lstStyle/>
          <a:p>
            <a:pPr lvl="0" algn="ctr">
              <a:buSzPct val="25000"/>
            </a:pPr>
            <a:r>
              <a:rPr lang="en-US" sz="3400" dirty="0">
                <a:solidFill>
                  <a:srgbClr val="4987D3"/>
                </a:solidFill>
                <a:latin typeface="Calibri"/>
                <a:ea typeface="Calibri"/>
                <a:cs typeface="Calibri"/>
                <a:sym typeface="Calibri"/>
              </a:rPr>
              <a:t>Call Jackie!!!</a:t>
            </a:r>
            <a:endParaRPr lang="en-US" sz="3400" dirty="0">
              <a:solidFill>
                <a:srgbClr val="FFFFFF"/>
              </a:solidFill>
              <a:latin typeface="Calibri"/>
              <a:ea typeface="Calibri"/>
              <a:cs typeface="Calibri"/>
              <a:sym typeface="Calibri"/>
            </a:endParaRPr>
          </a:p>
        </p:txBody>
      </p:sp>
      <p:sp>
        <p:nvSpPr>
          <p:cNvPr id="189" name="Shape 189"/>
          <p:cNvSpPr txBox="1"/>
          <p:nvPr/>
        </p:nvSpPr>
        <p:spPr>
          <a:xfrm>
            <a:off x="2561645" y="720893"/>
            <a:ext cx="4038599" cy="60016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endParaRPr lang="en-US" sz="2000" b="0" i="0" u="none" strike="noStrike" cap="none" baseline="0" dirty="0">
              <a:solidFill>
                <a:srgbClr val="4685D2"/>
              </a:solidFill>
              <a:latin typeface="Arial"/>
              <a:ea typeface="Arial"/>
              <a:cs typeface="Arial"/>
              <a:sym typeface="Arial"/>
            </a:endParaRPr>
          </a:p>
        </p:txBody>
      </p:sp>
      <p:sp>
        <p:nvSpPr>
          <p:cNvPr id="31" name="Shape 186"/>
          <p:cNvSpPr txBox="1"/>
          <p:nvPr/>
        </p:nvSpPr>
        <p:spPr>
          <a:xfrm>
            <a:off x="3505200" y="4160905"/>
            <a:ext cx="2247900" cy="1200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dirty="0" smtClean="0">
                <a:solidFill>
                  <a:srgbClr val="4987D3"/>
                </a:solidFill>
                <a:latin typeface="Calibri"/>
                <a:ea typeface="Calibri"/>
                <a:cs typeface="Calibri"/>
                <a:sym typeface="Calibri"/>
              </a:rPr>
              <a:t>If needed, locate hospital representative</a:t>
            </a:r>
            <a:endParaRPr lang="en-US" sz="2400" b="0" i="0" u="none" strike="noStrike" cap="none" baseline="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3034458380"/>
      </p:ext>
    </p:extLst>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Shape 126"/>
          <p:cNvPicPr preferRelativeResize="0"/>
          <p:nvPr/>
        </p:nvPicPr>
        <p:blipFill rotWithShape="1">
          <a:blip r:embed="rId3">
            <a:alphaModFix/>
          </a:blip>
          <a:srcRect l="4167" r="71667"/>
          <a:stretch/>
        </p:blipFill>
        <p:spPr>
          <a:xfrm>
            <a:off x="381000" y="0"/>
            <a:ext cx="2209799" cy="6858000"/>
          </a:xfrm>
          <a:prstGeom prst="rect">
            <a:avLst/>
          </a:prstGeom>
          <a:noFill/>
          <a:ln>
            <a:noFill/>
          </a:ln>
        </p:spPr>
      </p:pic>
      <p:sp>
        <p:nvSpPr>
          <p:cNvPr id="127" name="Shape 127"/>
          <p:cNvSpPr txBox="1"/>
          <p:nvPr/>
        </p:nvSpPr>
        <p:spPr>
          <a:xfrm>
            <a:off x="2779889" y="526416"/>
            <a:ext cx="5065889" cy="124608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000" b="0" i="0" u="none" strike="noStrike" cap="none" baseline="0" dirty="0" smtClean="0">
                <a:solidFill>
                  <a:srgbClr val="FFD10D"/>
                </a:solidFill>
                <a:latin typeface="Arial"/>
                <a:ea typeface="Arial"/>
                <a:cs typeface="Arial"/>
                <a:sym typeface="Arial"/>
              </a:rPr>
              <a:t>Types of Visitors</a:t>
            </a:r>
            <a:endParaRPr lang="en-US" sz="5000" b="0" i="0" u="none" strike="noStrike" cap="none" baseline="0" dirty="0">
              <a:solidFill>
                <a:srgbClr val="FFD10D"/>
              </a:solidFill>
              <a:latin typeface="Arial"/>
              <a:ea typeface="Arial"/>
              <a:cs typeface="Arial"/>
              <a:sym typeface="Arial"/>
            </a:endParaRPr>
          </a:p>
        </p:txBody>
      </p:sp>
      <p:pic>
        <p:nvPicPr>
          <p:cNvPr id="128" name="Shape 128"/>
          <p:cNvPicPr preferRelativeResize="0"/>
          <p:nvPr/>
        </p:nvPicPr>
        <p:blipFill rotWithShape="1">
          <a:blip r:embed="rId4">
            <a:alphaModFix/>
          </a:blip>
          <a:srcRect/>
          <a:stretch/>
        </p:blipFill>
        <p:spPr>
          <a:xfrm>
            <a:off x="7696200" y="0"/>
            <a:ext cx="1447800" cy="1387193"/>
          </a:xfrm>
          <a:prstGeom prst="rect">
            <a:avLst/>
          </a:prstGeom>
          <a:noFill/>
          <a:ln>
            <a:noFill/>
          </a:ln>
        </p:spPr>
      </p:pic>
      <p:sp>
        <p:nvSpPr>
          <p:cNvPr id="141" name="Shape 141"/>
          <p:cNvSpPr txBox="1"/>
          <p:nvPr/>
        </p:nvSpPr>
        <p:spPr>
          <a:xfrm>
            <a:off x="4038596" y="2228681"/>
            <a:ext cx="4227000" cy="3098931"/>
          </a:xfrm>
          <a:prstGeom prst="rect">
            <a:avLst/>
          </a:prstGeom>
          <a:noFill/>
          <a:ln>
            <a:noFill/>
          </a:ln>
        </p:spPr>
        <p:txBody>
          <a:bodyPr lIns="91425" tIns="45700" rIns="91425" bIns="45700" anchor="t" anchorCtr="0">
            <a:noAutofit/>
          </a:bodyPr>
          <a:lstStyle/>
          <a:p>
            <a:pPr marL="285750" marR="0" lvl="0" indent="-285750" rtl="0">
              <a:spcBef>
                <a:spcPts val="0"/>
              </a:spcBef>
              <a:buClr>
                <a:schemeClr val="tx1"/>
              </a:buClr>
              <a:buSzPct val="25000"/>
              <a:buFont typeface="Wingdings" charset="2"/>
              <a:buChar char="u"/>
            </a:pPr>
            <a:endParaRPr lang="en-US" sz="1400" b="0" i="0" u="none" strike="noStrike" cap="none" baseline="0" dirty="0">
              <a:solidFill>
                <a:schemeClr val="lt1"/>
              </a:solidFill>
              <a:latin typeface="Arial"/>
              <a:ea typeface="Arial"/>
              <a:cs typeface="Arial"/>
              <a:sym typeface="Arial"/>
            </a:endParaRPr>
          </a:p>
        </p:txBody>
      </p:sp>
      <p:sp>
        <p:nvSpPr>
          <p:cNvPr id="142" name="Shape 142"/>
          <p:cNvSpPr txBox="1"/>
          <p:nvPr/>
        </p:nvSpPr>
        <p:spPr>
          <a:xfrm>
            <a:off x="4038600" y="3153696"/>
            <a:ext cx="3657600" cy="7847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500" b="0" i="0" u="none" strike="noStrike" cap="none" baseline="0" dirty="0">
              <a:solidFill>
                <a:schemeClr val="lt1"/>
              </a:solidFill>
              <a:latin typeface="Arial"/>
              <a:ea typeface="Arial"/>
              <a:cs typeface="Arial"/>
              <a:sym typeface="Arial"/>
            </a:endParaRPr>
          </a:p>
        </p:txBody>
      </p:sp>
      <p:sp>
        <p:nvSpPr>
          <p:cNvPr id="143" name="Shape 143"/>
          <p:cNvSpPr txBox="1"/>
          <p:nvPr/>
        </p:nvSpPr>
        <p:spPr>
          <a:xfrm>
            <a:off x="4116976" y="5327612"/>
            <a:ext cx="3886200" cy="7847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500" b="0" i="0" u="none" strike="noStrike" cap="none" baseline="0" dirty="0">
              <a:solidFill>
                <a:schemeClr val="lt1"/>
              </a:solidFill>
              <a:latin typeface="Arial"/>
              <a:ea typeface="Arial"/>
              <a:cs typeface="Arial"/>
              <a:sym typeface="Arial"/>
            </a:endParaRPr>
          </a:p>
        </p:txBody>
      </p:sp>
      <p:sp>
        <p:nvSpPr>
          <p:cNvPr id="3" name="TextBox 2"/>
          <p:cNvSpPr txBox="1"/>
          <p:nvPr/>
        </p:nvSpPr>
        <p:spPr>
          <a:xfrm>
            <a:off x="3160890" y="1358971"/>
            <a:ext cx="5517444" cy="4683333"/>
          </a:xfrm>
          <a:prstGeom prst="rect">
            <a:avLst/>
          </a:prstGeom>
          <a:noFill/>
        </p:spPr>
        <p:txBody>
          <a:bodyPr wrap="square" rtlCol="0">
            <a:spAutoFit/>
          </a:bodyPr>
          <a:lstStyle/>
          <a:p>
            <a:pPr marL="285750" indent="-285750">
              <a:lnSpc>
                <a:spcPct val="150000"/>
              </a:lnSpc>
              <a:buClr>
                <a:srgbClr val="FFCB0A"/>
              </a:buClr>
              <a:buFont typeface="Wingdings" charset="2"/>
              <a:buChar char="u"/>
            </a:pPr>
            <a:r>
              <a:rPr lang="en-US" sz="2000" dirty="0" smtClean="0">
                <a:solidFill>
                  <a:schemeClr val="bg1"/>
                </a:solidFill>
              </a:rPr>
              <a:t>Needy/talkers </a:t>
            </a:r>
          </a:p>
          <a:p>
            <a:pPr marL="285750" indent="-285750">
              <a:lnSpc>
                <a:spcPct val="150000"/>
              </a:lnSpc>
              <a:buClr>
                <a:srgbClr val="FFCB0A"/>
              </a:buClr>
              <a:buFont typeface="Wingdings" charset="2"/>
              <a:buChar char="u"/>
            </a:pPr>
            <a:r>
              <a:rPr lang="en-US" sz="2000" dirty="0" smtClean="0">
                <a:solidFill>
                  <a:schemeClr val="bg1"/>
                </a:solidFill>
              </a:rPr>
              <a:t>Open/want emotional support </a:t>
            </a:r>
          </a:p>
          <a:p>
            <a:pPr marL="285750" indent="-285750">
              <a:lnSpc>
                <a:spcPct val="150000"/>
              </a:lnSpc>
              <a:buClr>
                <a:srgbClr val="FFCB0A"/>
              </a:buClr>
              <a:buFont typeface="Wingdings" charset="2"/>
              <a:buChar char="u"/>
            </a:pPr>
            <a:r>
              <a:rPr lang="en-US" sz="2000" dirty="0" smtClean="0">
                <a:solidFill>
                  <a:schemeClr val="bg1"/>
                </a:solidFill>
              </a:rPr>
              <a:t>Want food but not talkative </a:t>
            </a:r>
          </a:p>
          <a:p>
            <a:pPr marL="285750" indent="-285750">
              <a:lnSpc>
                <a:spcPct val="150000"/>
              </a:lnSpc>
              <a:buClr>
                <a:srgbClr val="FFCB0A"/>
              </a:buClr>
              <a:buFont typeface="Wingdings" charset="2"/>
              <a:buChar char="u"/>
            </a:pPr>
            <a:r>
              <a:rPr lang="en-US" sz="2000" dirty="0" smtClean="0">
                <a:solidFill>
                  <a:schemeClr val="bg1"/>
                </a:solidFill>
              </a:rPr>
              <a:t>Standoffish </a:t>
            </a:r>
          </a:p>
          <a:p>
            <a:pPr marL="285750" indent="-285750">
              <a:lnSpc>
                <a:spcPct val="150000"/>
              </a:lnSpc>
              <a:buClr>
                <a:srgbClr val="FFCB0A"/>
              </a:buClr>
              <a:buFont typeface="Wingdings" charset="2"/>
              <a:buChar char="u"/>
            </a:pPr>
            <a:r>
              <a:rPr lang="en-US" sz="2000" dirty="0" smtClean="0">
                <a:solidFill>
                  <a:schemeClr val="bg1"/>
                </a:solidFill>
              </a:rPr>
              <a:t>Hurrying to treatments </a:t>
            </a:r>
          </a:p>
          <a:p>
            <a:pPr marL="285750" indent="-285750">
              <a:lnSpc>
                <a:spcPct val="150000"/>
              </a:lnSpc>
              <a:buClr>
                <a:srgbClr val="FFCB0A"/>
              </a:buClr>
              <a:buFont typeface="Wingdings" charset="2"/>
              <a:buChar char="u"/>
            </a:pPr>
            <a:r>
              <a:rPr lang="en-US" sz="2000" dirty="0" smtClean="0">
                <a:solidFill>
                  <a:schemeClr val="bg1"/>
                </a:solidFill>
              </a:rPr>
              <a:t>Just want food to go </a:t>
            </a:r>
          </a:p>
          <a:p>
            <a:pPr marL="285750" indent="-285750">
              <a:lnSpc>
                <a:spcPct val="150000"/>
              </a:lnSpc>
              <a:buClr>
                <a:srgbClr val="FFCB0A"/>
              </a:buClr>
              <a:buFont typeface="Wingdings" charset="2"/>
              <a:buChar char="u"/>
            </a:pPr>
            <a:r>
              <a:rPr lang="en-US" sz="2000" dirty="0" smtClean="0">
                <a:solidFill>
                  <a:schemeClr val="bg1"/>
                </a:solidFill>
              </a:rPr>
              <a:t>Already have a mentor </a:t>
            </a:r>
          </a:p>
          <a:p>
            <a:pPr marL="285750" indent="-285750">
              <a:lnSpc>
                <a:spcPct val="150000"/>
              </a:lnSpc>
              <a:buClr>
                <a:srgbClr val="FFCB0A"/>
              </a:buClr>
              <a:buFont typeface="Wingdings" charset="2"/>
              <a:buChar char="u"/>
            </a:pPr>
            <a:r>
              <a:rPr lang="en-US" sz="2000" dirty="0" smtClean="0">
                <a:solidFill>
                  <a:schemeClr val="bg1"/>
                </a:solidFill>
              </a:rPr>
              <a:t>Caregivers </a:t>
            </a:r>
          </a:p>
          <a:p>
            <a:pPr marL="285750" indent="-285750">
              <a:lnSpc>
                <a:spcPct val="150000"/>
              </a:lnSpc>
              <a:buClr>
                <a:srgbClr val="FFCB0A"/>
              </a:buClr>
              <a:buFont typeface="Wingdings" charset="2"/>
              <a:buChar char="u"/>
            </a:pPr>
            <a:r>
              <a:rPr lang="en-US" sz="2000" dirty="0" smtClean="0">
                <a:solidFill>
                  <a:schemeClr val="bg1"/>
                </a:solidFill>
              </a:rPr>
              <a:t>Caregivers who want to talk but not in front of their loved ones</a:t>
            </a:r>
            <a:endParaRPr lang="en-US" sz="2000" dirty="0">
              <a:solidFill>
                <a:schemeClr val="bg1"/>
              </a:solidFill>
            </a:endParaRPr>
          </a:p>
        </p:txBody>
      </p:sp>
    </p:spTree>
    <p:extLst>
      <p:ext uri="{BB962C8B-B14F-4D97-AF65-F5344CB8AC3E}">
        <p14:creationId xmlns:p14="http://schemas.microsoft.com/office/powerpoint/2010/main" val="320094303"/>
      </p:ext>
    </p:extLst>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Shape 126"/>
          <p:cNvPicPr preferRelativeResize="0"/>
          <p:nvPr/>
        </p:nvPicPr>
        <p:blipFill rotWithShape="1">
          <a:blip r:embed="rId3">
            <a:alphaModFix/>
          </a:blip>
          <a:srcRect l="4167" r="71667"/>
          <a:stretch/>
        </p:blipFill>
        <p:spPr>
          <a:xfrm>
            <a:off x="381000" y="0"/>
            <a:ext cx="2209799" cy="6858000"/>
          </a:xfrm>
          <a:prstGeom prst="rect">
            <a:avLst/>
          </a:prstGeom>
          <a:noFill/>
          <a:ln>
            <a:noFill/>
          </a:ln>
        </p:spPr>
      </p:pic>
      <p:sp>
        <p:nvSpPr>
          <p:cNvPr id="127" name="Shape 127"/>
          <p:cNvSpPr txBox="1"/>
          <p:nvPr/>
        </p:nvSpPr>
        <p:spPr>
          <a:xfrm>
            <a:off x="2819397" y="442839"/>
            <a:ext cx="4953001" cy="98488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800" b="0" i="0" u="none" strike="noStrike" cap="none" baseline="0" dirty="0" smtClean="0">
                <a:solidFill>
                  <a:srgbClr val="FFD10D"/>
                </a:solidFill>
                <a:latin typeface="Arial"/>
                <a:ea typeface="Arial"/>
                <a:cs typeface="Arial"/>
                <a:sym typeface="Arial"/>
              </a:rPr>
              <a:t>Needy/Talkers</a:t>
            </a:r>
            <a:endParaRPr lang="en-US" sz="5800" b="0" i="0" u="none" strike="noStrike" cap="none" baseline="0" dirty="0">
              <a:solidFill>
                <a:srgbClr val="FFD10D"/>
              </a:solidFill>
              <a:latin typeface="Arial"/>
              <a:ea typeface="Arial"/>
              <a:cs typeface="Arial"/>
              <a:sym typeface="Arial"/>
            </a:endParaRPr>
          </a:p>
        </p:txBody>
      </p:sp>
      <p:pic>
        <p:nvPicPr>
          <p:cNvPr id="128" name="Shape 128"/>
          <p:cNvPicPr preferRelativeResize="0"/>
          <p:nvPr/>
        </p:nvPicPr>
        <p:blipFill rotWithShape="1">
          <a:blip r:embed="rId4">
            <a:alphaModFix/>
          </a:blip>
          <a:srcRect/>
          <a:stretch/>
        </p:blipFill>
        <p:spPr>
          <a:xfrm>
            <a:off x="7696200" y="0"/>
            <a:ext cx="1447800" cy="1387193"/>
          </a:xfrm>
          <a:prstGeom prst="rect">
            <a:avLst/>
          </a:prstGeom>
          <a:noFill/>
          <a:ln>
            <a:noFill/>
          </a:ln>
        </p:spPr>
      </p:pic>
      <p:grpSp>
        <p:nvGrpSpPr>
          <p:cNvPr id="129" name="Shape 129"/>
          <p:cNvGrpSpPr/>
          <p:nvPr/>
        </p:nvGrpSpPr>
        <p:grpSpPr>
          <a:xfrm>
            <a:off x="2819397" y="2106317"/>
            <a:ext cx="1143000" cy="1139100"/>
            <a:chOff x="2743200" y="1143000"/>
            <a:chExt cx="1143000" cy="1139100"/>
          </a:xfrm>
        </p:grpSpPr>
        <p:sp>
          <p:nvSpPr>
            <p:cNvPr id="130" name="Shape 130"/>
            <p:cNvSpPr/>
            <p:nvPr/>
          </p:nvSpPr>
          <p:spPr>
            <a:xfrm>
              <a:off x="2743200" y="1143000"/>
              <a:ext cx="1143000" cy="1139100"/>
            </a:xfrm>
            <a:prstGeom prst="donut">
              <a:avLst>
                <a:gd name="adj" fmla="val 4511"/>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31" name="Shape 131"/>
            <p:cNvSpPr/>
            <p:nvPr/>
          </p:nvSpPr>
          <p:spPr>
            <a:xfrm>
              <a:off x="2895600" y="1295400"/>
              <a:ext cx="838198" cy="838199"/>
            </a:xfrm>
            <a:prstGeom prst="ellipse">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32" name="Shape 132"/>
            <p:cNvSpPr txBox="1"/>
            <p:nvPr/>
          </p:nvSpPr>
          <p:spPr>
            <a:xfrm>
              <a:off x="2971800" y="1286470"/>
              <a:ext cx="685799" cy="9233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0" i="0" u="none" strike="noStrike" cap="none" baseline="0">
                  <a:solidFill>
                    <a:srgbClr val="FFD10D"/>
                  </a:solidFill>
                  <a:latin typeface="Arial"/>
                  <a:ea typeface="Arial"/>
                  <a:cs typeface="Arial"/>
                  <a:sym typeface="Arial"/>
                </a:rPr>
                <a:t>1</a:t>
              </a:r>
            </a:p>
          </p:txBody>
        </p:sp>
      </p:grpSp>
      <p:grpSp>
        <p:nvGrpSpPr>
          <p:cNvPr id="133" name="Shape 133"/>
          <p:cNvGrpSpPr/>
          <p:nvPr/>
        </p:nvGrpSpPr>
        <p:grpSpPr>
          <a:xfrm>
            <a:off x="2830283" y="3617040"/>
            <a:ext cx="1143000" cy="1138990"/>
            <a:chOff x="2819400" y="3209330"/>
            <a:chExt cx="1143000" cy="1138990"/>
          </a:xfrm>
        </p:grpSpPr>
        <p:sp>
          <p:nvSpPr>
            <p:cNvPr id="134" name="Shape 134"/>
            <p:cNvSpPr/>
            <p:nvPr/>
          </p:nvSpPr>
          <p:spPr>
            <a:xfrm>
              <a:off x="2819400" y="3209330"/>
              <a:ext cx="1143000" cy="1138990"/>
            </a:xfrm>
            <a:prstGeom prst="donut">
              <a:avLst>
                <a:gd name="adj" fmla="val 4511"/>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35" name="Shape 135"/>
            <p:cNvSpPr/>
            <p:nvPr/>
          </p:nvSpPr>
          <p:spPr>
            <a:xfrm>
              <a:off x="2971800" y="3361730"/>
              <a:ext cx="838198" cy="838199"/>
            </a:xfrm>
            <a:prstGeom prst="ellipse">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36" name="Shape 136"/>
            <p:cNvSpPr txBox="1"/>
            <p:nvPr/>
          </p:nvSpPr>
          <p:spPr>
            <a:xfrm>
              <a:off x="3048000" y="3352800"/>
              <a:ext cx="685799"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0" i="0" u="none" strike="noStrike" cap="none" baseline="0">
                  <a:solidFill>
                    <a:srgbClr val="FFD10D"/>
                  </a:solidFill>
                  <a:latin typeface="Arial"/>
                  <a:ea typeface="Arial"/>
                  <a:cs typeface="Arial"/>
                  <a:sym typeface="Arial"/>
                </a:rPr>
                <a:t>2</a:t>
              </a:r>
            </a:p>
          </p:txBody>
        </p:sp>
      </p:grpSp>
      <p:sp>
        <p:nvSpPr>
          <p:cNvPr id="141" name="Shape 141"/>
          <p:cNvSpPr txBox="1"/>
          <p:nvPr/>
        </p:nvSpPr>
        <p:spPr>
          <a:xfrm>
            <a:off x="4038596" y="2243437"/>
            <a:ext cx="4227000" cy="11696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baseline="0" dirty="0" smtClean="0">
                <a:solidFill>
                  <a:schemeClr val="lt1"/>
                </a:solidFill>
                <a:latin typeface="Arial"/>
                <a:ea typeface="Arial"/>
                <a:cs typeface="Arial"/>
                <a:sym typeface="Arial"/>
              </a:rPr>
              <a:t>Introduce talkers to others already in the room </a:t>
            </a:r>
            <a:endParaRPr lang="en-US" sz="2000" b="0" i="0" u="none" strike="noStrike" cap="none" baseline="0" dirty="0">
              <a:solidFill>
                <a:schemeClr val="lt1"/>
              </a:solidFill>
              <a:latin typeface="Arial"/>
              <a:ea typeface="Arial"/>
              <a:cs typeface="Arial"/>
              <a:sym typeface="Arial"/>
            </a:endParaRPr>
          </a:p>
        </p:txBody>
      </p:sp>
      <p:sp>
        <p:nvSpPr>
          <p:cNvPr id="142" name="Shape 142"/>
          <p:cNvSpPr txBox="1"/>
          <p:nvPr/>
        </p:nvSpPr>
        <p:spPr>
          <a:xfrm>
            <a:off x="4114798" y="3794119"/>
            <a:ext cx="3657600" cy="7847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baseline="0" dirty="0" smtClean="0">
                <a:solidFill>
                  <a:schemeClr val="lt1"/>
                </a:solidFill>
                <a:latin typeface="Arial"/>
                <a:ea typeface="Arial"/>
                <a:cs typeface="Arial"/>
                <a:sym typeface="Arial"/>
              </a:rPr>
              <a:t>Have other volunteers recruit</a:t>
            </a:r>
            <a:r>
              <a:rPr lang="en-US" sz="2000" b="0" i="0" u="none" strike="noStrike" cap="none" dirty="0" smtClean="0">
                <a:solidFill>
                  <a:schemeClr val="lt1"/>
                </a:solidFill>
                <a:latin typeface="Arial"/>
                <a:ea typeface="Arial"/>
                <a:cs typeface="Arial"/>
                <a:sym typeface="Arial"/>
              </a:rPr>
              <a:t> more visitors </a:t>
            </a:r>
            <a:endParaRPr lang="en-US" sz="2000" b="0" i="0" u="none" strike="noStrike" cap="none" baseline="0"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629837463"/>
      </p:ext>
    </p:extLst>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Shape 126"/>
          <p:cNvPicPr preferRelativeResize="0"/>
          <p:nvPr/>
        </p:nvPicPr>
        <p:blipFill rotWithShape="1">
          <a:blip r:embed="rId3">
            <a:alphaModFix/>
          </a:blip>
          <a:srcRect l="4167" r="71667"/>
          <a:stretch/>
        </p:blipFill>
        <p:spPr>
          <a:xfrm>
            <a:off x="381000" y="0"/>
            <a:ext cx="2209799" cy="6858000"/>
          </a:xfrm>
          <a:prstGeom prst="rect">
            <a:avLst/>
          </a:prstGeom>
          <a:noFill/>
          <a:ln>
            <a:noFill/>
          </a:ln>
        </p:spPr>
      </p:pic>
      <p:sp>
        <p:nvSpPr>
          <p:cNvPr id="127" name="Shape 127"/>
          <p:cNvSpPr txBox="1"/>
          <p:nvPr/>
        </p:nvSpPr>
        <p:spPr>
          <a:xfrm>
            <a:off x="2971797" y="282222"/>
            <a:ext cx="5181603" cy="984884"/>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buSzPct val="25000"/>
              <a:buNone/>
            </a:pPr>
            <a:r>
              <a:rPr lang="en-US" sz="5800" b="0" i="0" u="none" strike="noStrike" cap="none" baseline="0" dirty="0" smtClean="0">
                <a:solidFill>
                  <a:srgbClr val="FFD10D"/>
                </a:solidFill>
                <a:latin typeface="Arial"/>
                <a:ea typeface="Arial"/>
                <a:cs typeface="Arial"/>
                <a:sym typeface="Arial"/>
              </a:rPr>
              <a:t>Open/</a:t>
            </a:r>
            <a:r>
              <a:rPr lang="en-US" sz="5800" b="0" i="0" u="none" strike="noStrike" cap="none" dirty="0" smtClean="0">
                <a:solidFill>
                  <a:srgbClr val="FFD10D"/>
                </a:solidFill>
                <a:latin typeface="Arial"/>
                <a:ea typeface="Arial"/>
                <a:cs typeface="Arial"/>
                <a:sym typeface="Arial"/>
              </a:rPr>
              <a:t>W</a:t>
            </a:r>
            <a:r>
              <a:rPr lang="en-US" sz="5800" b="0" i="0" u="none" strike="noStrike" cap="none" baseline="0" dirty="0" smtClean="0">
                <a:solidFill>
                  <a:srgbClr val="FFD10D"/>
                </a:solidFill>
                <a:latin typeface="Arial"/>
                <a:ea typeface="Arial"/>
                <a:cs typeface="Arial"/>
                <a:sym typeface="Arial"/>
              </a:rPr>
              <a:t>ant</a:t>
            </a:r>
            <a:r>
              <a:rPr lang="en-US" sz="5800" b="0" i="0" u="none" strike="noStrike" cap="none" dirty="0" smtClean="0">
                <a:solidFill>
                  <a:srgbClr val="FFD10D"/>
                </a:solidFill>
                <a:latin typeface="Arial"/>
                <a:ea typeface="Arial"/>
                <a:cs typeface="Arial"/>
                <a:sym typeface="Arial"/>
              </a:rPr>
              <a:t> </a:t>
            </a:r>
            <a:r>
              <a:rPr lang="en-US" sz="5800" dirty="0" smtClean="0">
                <a:solidFill>
                  <a:srgbClr val="FFD10D"/>
                </a:solidFill>
              </a:rPr>
              <a:t>S</a:t>
            </a:r>
            <a:r>
              <a:rPr lang="en-US" sz="5800" b="0" i="0" u="none" strike="noStrike" cap="none" dirty="0" smtClean="0">
                <a:solidFill>
                  <a:srgbClr val="FFD10D"/>
                </a:solidFill>
                <a:latin typeface="Arial"/>
                <a:ea typeface="Arial"/>
                <a:cs typeface="Arial"/>
                <a:sym typeface="Arial"/>
              </a:rPr>
              <a:t>upport</a:t>
            </a:r>
            <a:endParaRPr lang="en-US" sz="5800" b="0" i="0" u="none" strike="noStrike" cap="none" baseline="0" dirty="0">
              <a:solidFill>
                <a:srgbClr val="FFD10D"/>
              </a:solidFill>
              <a:latin typeface="Arial"/>
              <a:ea typeface="Arial"/>
              <a:cs typeface="Arial"/>
              <a:sym typeface="Arial"/>
            </a:endParaRPr>
          </a:p>
        </p:txBody>
      </p:sp>
      <p:pic>
        <p:nvPicPr>
          <p:cNvPr id="128" name="Shape 128"/>
          <p:cNvPicPr preferRelativeResize="0"/>
          <p:nvPr/>
        </p:nvPicPr>
        <p:blipFill rotWithShape="1">
          <a:blip r:embed="rId4">
            <a:alphaModFix/>
          </a:blip>
          <a:srcRect/>
          <a:stretch/>
        </p:blipFill>
        <p:spPr>
          <a:xfrm>
            <a:off x="7696200" y="0"/>
            <a:ext cx="1447800" cy="1387193"/>
          </a:xfrm>
          <a:prstGeom prst="rect">
            <a:avLst/>
          </a:prstGeom>
          <a:noFill/>
          <a:ln>
            <a:noFill/>
          </a:ln>
        </p:spPr>
      </p:pic>
      <p:grpSp>
        <p:nvGrpSpPr>
          <p:cNvPr id="129" name="Shape 129"/>
          <p:cNvGrpSpPr/>
          <p:nvPr/>
        </p:nvGrpSpPr>
        <p:grpSpPr>
          <a:xfrm>
            <a:off x="2819397" y="2106317"/>
            <a:ext cx="1143000" cy="1139100"/>
            <a:chOff x="2743200" y="1143000"/>
            <a:chExt cx="1143000" cy="1139100"/>
          </a:xfrm>
        </p:grpSpPr>
        <p:sp>
          <p:nvSpPr>
            <p:cNvPr id="130" name="Shape 130"/>
            <p:cNvSpPr/>
            <p:nvPr/>
          </p:nvSpPr>
          <p:spPr>
            <a:xfrm>
              <a:off x="2743200" y="1143000"/>
              <a:ext cx="1143000" cy="1139100"/>
            </a:xfrm>
            <a:prstGeom prst="donut">
              <a:avLst>
                <a:gd name="adj" fmla="val 4511"/>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31" name="Shape 131"/>
            <p:cNvSpPr/>
            <p:nvPr/>
          </p:nvSpPr>
          <p:spPr>
            <a:xfrm>
              <a:off x="2895600" y="1295400"/>
              <a:ext cx="838198" cy="838199"/>
            </a:xfrm>
            <a:prstGeom prst="ellipse">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32" name="Shape 132"/>
            <p:cNvSpPr txBox="1"/>
            <p:nvPr/>
          </p:nvSpPr>
          <p:spPr>
            <a:xfrm>
              <a:off x="2971800" y="1286470"/>
              <a:ext cx="685799" cy="9233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0" i="0" u="none" strike="noStrike" cap="none" baseline="0">
                  <a:solidFill>
                    <a:srgbClr val="FFD10D"/>
                  </a:solidFill>
                  <a:latin typeface="Arial"/>
                  <a:ea typeface="Arial"/>
                  <a:cs typeface="Arial"/>
                  <a:sym typeface="Arial"/>
                </a:rPr>
                <a:t>1</a:t>
              </a:r>
            </a:p>
          </p:txBody>
        </p:sp>
      </p:grpSp>
      <p:sp>
        <p:nvSpPr>
          <p:cNvPr id="141" name="Shape 141"/>
          <p:cNvSpPr txBox="1"/>
          <p:nvPr/>
        </p:nvSpPr>
        <p:spPr>
          <a:xfrm>
            <a:off x="4038596" y="2258717"/>
            <a:ext cx="4227000" cy="11696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dirty="0" smtClean="0">
                <a:solidFill>
                  <a:schemeClr val="lt1"/>
                </a:solidFill>
              </a:rPr>
              <a:t>Engage them, listen, and offer registration opportunity </a:t>
            </a:r>
            <a:endParaRPr lang="en-US" sz="2000" b="0" i="0" u="none" strike="noStrike" cap="none" baseline="0" dirty="0">
              <a:solidFill>
                <a:schemeClr val="lt1"/>
              </a:solidFill>
              <a:sym typeface="Arial"/>
            </a:endParaRPr>
          </a:p>
        </p:txBody>
      </p:sp>
    </p:spTree>
    <p:extLst>
      <p:ext uri="{BB962C8B-B14F-4D97-AF65-F5344CB8AC3E}">
        <p14:creationId xmlns:p14="http://schemas.microsoft.com/office/powerpoint/2010/main" val="608291857"/>
      </p:ext>
    </p:extLst>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Shape 126"/>
          <p:cNvPicPr preferRelativeResize="0"/>
          <p:nvPr/>
        </p:nvPicPr>
        <p:blipFill rotWithShape="1">
          <a:blip r:embed="rId3">
            <a:alphaModFix/>
          </a:blip>
          <a:srcRect l="4167" r="71667"/>
          <a:stretch/>
        </p:blipFill>
        <p:spPr>
          <a:xfrm>
            <a:off x="381000" y="0"/>
            <a:ext cx="2209799" cy="6858000"/>
          </a:xfrm>
          <a:prstGeom prst="rect">
            <a:avLst/>
          </a:prstGeom>
          <a:noFill/>
          <a:ln>
            <a:noFill/>
          </a:ln>
        </p:spPr>
      </p:pic>
      <p:sp>
        <p:nvSpPr>
          <p:cNvPr id="127" name="Shape 127"/>
          <p:cNvSpPr txBox="1"/>
          <p:nvPr/>
        </p:nvSpPr>
        <p:spPr>
          <a:xfrm>
            <a:off x="2971797" y="483369"/>
            <a:ext cx="4800601" cy="98488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800" dirty="0" smtClean="0">
                <a:solidFill>
                  <a:srgbClr val="FFD10D"/>
                </a:solidFill>
              </a:rPr>
              <a:t>Quiet</a:t>
            </a:r>
            <a:endParaRPr lang="en-US" sz="5800" b="0" i="0" u="none" strike="noStrike" cap="none" baseline="0" dirty="0">
              <a:solidFill>
                <a:srgbClr val="FFD10D"/>
              </a:solidFill>
              <a:latin typeface="Arial"/>
              <a:ea typeface="Arial"/>
              <a:cs typeface="Arial"/>
              <a:sym typeface="Arial"/>
            </a:endParaRPr>
          </a:p>
        </p:txBody>
      </p:sp>
      <p:pic>
        <p:nvPicPr>
          <p:cNvPr id="128" name="Shape 128"/>
          <p:cNvPicPr preferRelativeResize="0"/>
          <p:nvPr/>
        </p:nvPicPr>
        <p:blipFill rotWithShape="1">
          <a:blip r:embed="rId4">
            <a:alphaModFix/>
          </a:blip>
          <a:srcRect/>
          <a:stretch/>
        </p:blipFill>
        <p:spPr>
          <a:xfrm>
            <a:off x="7696200" y="0"/>
            <a:ext cx="1447800" cy="1387193"/>
          </a:xfrm>
          <a:prstGeom prst="rect">
            <a:avLst/>
          </a:prstGeom>
          <a:noFill/>
          <a:ln>
            <a:noFill/>
          </a:ln>
        </p:spPr>
      </p:pic>
      <p:grpSp>
        <p:nvGrpSpPr>
          <p:cNvPr id="129" name="Shape 129"/>
          <p:cNvGrpSpPr/>
          <p:nvPr/>
        </p:nvGrpSpPr>
        <p:grpSpPr>
          <a:xfrm>
            <a:off x="2819397" y="2106317"/>
            <a:ext cx="1143000" cy="1139100"/>
            <a:chOff x="2743200" y="1143000"/>
            <a:chExt cx="1143000" cy="1139100"/>
          </a:xfrm>
        </p:grpSpPr>
        <p:sp>
          <p:nvSpPr>
            <p:cNvPr id="130" name="Shape 130"/>
            <p:cNvSpPr/>
            <p:nvPr/>
          </p:nvSpPr>
          <p:spPr>
            <a:xfrm>
              <a:off x="2743200" y="1143000"/>
              <a:ext cx="1143000" cy="1139100"/>
            </a:xfrm>
            <a:prstGeom prst="donut">
              <a:avLst>
                <a:gd name="adj" fmla="val 4511"/>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31" name="Shape 131"/>
            <p:cNvSpPr/>
            <p:nvPr/>
          </p:nvSpPr>
          <p:spPr>
            <a:xfrm>
              <a:off x="2895600" y="1295400"/>
              <a:ext cx="838198" cy="838199"/>
            </a:xfrm>
            <a:prstGeom prst="ellipse">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32" name="Shape 132"/>
            <p:cNvSpPr txBox="1"/>
            <p:nvPr/>
          </p:nvSpPr>
          <p:spPr>
            <a:xfrm>
              <a:off x="2971800" y="1286470"/>
              <a:ext cx="685799" cy="9233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0" i="0" u="none" strike="noStrike" cap="none" baseline="0">
                  <a:solidFill>
                    <a:srgbClr val="FFD10D"/>
                  </a:solidFill>
                  <a:latin typeface="Arial"/>
                  <a:ea typeface="Arial"/>
                  <a:cs typeface="Arial"/>
                  <a:sym typeface="Arial"/>
                </a:rPr>
                <a:t>1</a:t>
              </a:r>
            </a:p>
          </p:txBody>
        </p:sp>
      </p:grpSp>
      <p:grpSp>
        <p:nvGrpSpPr>
          <p:cNvPr id="133" name="Shape 133"/>
          <p:cNvGrpSpPr/>
          <p:nvPr/>
        </p:nvGrpSpPr>
        <p:grpSpPr>
          <a:xfrm>
            <a:off x="2830283" y="3617040"/>
            <a:ext cx="1143000" cy="1138990"/>
            <a:chOff x="2819400" y="3209330"/>
            <a:chExt cx="1143000" cy="1138990"/>
          </a:xfrm>
        </p:grpSpPr>
        <p:sp>
          <p:nvSpPr>
            <p:cNvPr id="134" name="Shape 134"/>
            <p:cNvSpPr/>
            <p:nvPr/>
          </p:nvSpPr>
          <p:spPr>
            <a:xfrm>
              <a:off x="2819400" y="3209330"/>
              <a:ext cx="1143000" cy="1138990"/>
            </a:xfrm>
            <a:prstGeom prst="donut">
              <a:avLst>
                <a:gd name="adj" fmla="val 4511"/>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35" name="Shape 135"/>
            <p:cNvSpPr/>
            <p:nvPr/>
          </p:nvSpPr>
          <p:spPr>
            <a:xfrm>
              <a:off x="2971800" y="3361730"/>
              <a:ext cx="838198" cy="838199"/>
            </a:xfrm>
            <a:prstGeom prst="ellipse">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36" name="Shape 136"/>
            <p:cNvSpPr txBox="1"/>
            <p:nvPr/>
          </p:nvSpPr>
          <p:spPr>
            <a:xfrm>
              <a:off x="3048000" y="3352800"/>
              <a:ext cx="685799"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0" i="0" u="none" strike="noStrike" cap="none" baseline="0">
                  <a:solidFill>
                    <a:srgbClr val="FFD10D"/>
                  </a:solidFill>
                  <a:latin typeface="Arial"/>
                  <a:ea typeface="Arial"/>
                  <a:cs typeface="Arial"/>
                  <a:sym typeface="Arial"/>
                </a:rPr>
                <a:t>2</a:t>
              </a:r>
            </a:p>
          </p:txBody>
        </p:sp>
      </p:grpSp>
      <p:sp>
        <p:nvSpPr>
          <p:cNvPr id="141" name="Shape 141"/>
          <p:cNvSpPr txBox="1"/>
          <p:nvPr/>
        </p:nvSpPr>
        <p:spPr>
          <a:xfrm>
            <a:off x="4038596" y="2243437"/>
            <a:ext cx="4227000" cy="11696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baseline="0" dirty="0" smtClean="0">
                <a:solidFill>
                  <a:schemeClr val="lt1"/>
                </a:solidFill>
                <a:latin typeface="Arial"/>
                <a:ea typeface="Arial"/>
                <a:cs typeface="Arial"/>
                <a:sym typeface="Arial"/>
              </a:rPr>
              <a:t>Strike up</a:t>
            </a:r>
            <a:r>
              <a:rPr lang="en-US" sz="2000" b="0" i="0" u="none" strike="noStrike" cap="none" dirty="0" smtClean="0">
                <a:solidFill>
                  <a:schemeClr val="lt1"/>
                </a:solidFill>
                <a:latin typeface="Arial"/>
                <a:ea typeface="Arial"/>
                <a:cs typeface="Arial"/>
                <a:sym typeface="Arial"/>
              </a:rPr>
              <a:t> conversation and try to gauge whether they are hesitant or don’t want to talk </a:t>
            </a:r>
            <a:endParaRPr lang="en-US" sz="2000" b="0" i="0" u="none" strike="noStrike" cap="none" baseline="0" dirty="0">
              <a:solidFill>
                <a:schemeClr val="lt1"/>
              </a:solidFill>
              <a:latin typeface="Arial"/>
              <a:ea typeface="Arial"/>
              <a:cs typeface="Arial"/>
              <a:sym typeface="Arial"/>
            </a:endParaRPr>
          </a:p>
        </p:txBody>
      </p:sp>
      <p:sp>
        <p:nvSpPr>
          <p:cNvPr id="142" name="Shape 142"/>
          <p:cNvSpPr txBox="1"/>
          <p:nvPr/>
        </p:nvSpPr>
        <p:spPr>
          <a:xfrm>
            <a:off x="4114798" y="3794119"/>
            <a:ext cx="3657600" cy="173146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dirty="0" smtClean="0">
                <a:solidFill>
                  <a:schemeClr val="lt1"/>
                </a:solidFill>
              </a:rPr>
              <a:t>If any visitors have already been matched with a mentor angel, invite them to talk to the quieter ones and share their stories </a:t>
            </a:r>
            <a:endParaRPr lang="en-US" sz="2000" b="0" i="0" u="none" strike="noStrike" cap="none" baseline="0" dirty="0">
              <a:solidFill>
                <a:schemeClr val="lt1"/>
              </a:solidFill>
              <a:sym typeface="Arial"/>
            </a:endParaRPr>
          </a:p>
        </p:txBody>
      </p:sp>
    </p:spTree>
    <p:extLst>
      <p:ext uri="{BB962C8B-B14F-4D97-AF65-F5344CB8AC3E}">
        <p14:creationId xmlns:p14="http://schemas.microsoft.com/office/powerpoint/2010/main" val="618712475"/>
      </p:ext>
    </p:extLst>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Shape 126"/>
          <p:cNvPicPr preferRelativeResize="0"/>
          <p:nvPr/>
        </p:nvPicPr>
        <p:blipFill rotWithShape="1">
          <a:blip r:embed="rId3">
            <a:alphaModFix/>
          </a:blip>
          <a:srcRect l="4167" r="71667"/>
          <a:stretch/>
        </p:blipFill>
        <p:spPr>
          <a:xfrm>
            <a:off x="381000" y="0"/>
            <a:ext cx="2209799" cy="6858000"/>
          </a:xfrm>
          <a:prstGeom prst="rect">
            <a:avLst/>
          </a:prstGeom>
          <a:noFill/>
          <a:ln>
            <a:noFill/>
          </a:ln>
        </p:spPr>
      </p:pic>
      <p:sp>
        <p:nvSpPr>
          <p:cNvPr id="127" name="Shape 127"/>
          <p:cNvSpPr txBox="1"/>
          <p:nvPr/>
        </p:nvSpPr>
        <p:spPr>
          <a:xfrm>
            <a:off x="3047997" y="424331"/>
            <a:ext cx="4648203" cy="98488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800" b="0" i="0" u="none" strike="noStrike" cap="none" baseline="0" dirty="0" smtClean="0">
                <a:solidFill>
                  <a:srgbClr val="FFD10D"/>
                </a:solidFill>
                <a:latin typeface="Arial"/>
                <a:ea typeface="Arial"/>
                <a:cs typeface="Arial"/>
                <a:sym typeface="Arial"/>
              </a:rPr>
              <a:t>Standoffish</a:t>
            </a:r>
            <a:endParaRPr lang="en-US" sz="5800" b="0" i="0" u="none" strike="noStrike" cap="none" baseline="0" dirty="0">
              <a:solidFill>
                <a:srgbClr val="FFD10D"/>
              </a:solidFill>
              <a:latin typeface="Arial"/>
              <a:ea typeface="Arial"/>
              <a:cs typeface="Arial"/>
              <a:sym typeface="Arial"/>
            </a:endParaRPr>
          </a:p>
        </p:txBody>
      </p:sp>
      <p:pic>
        <p:nvPicPr>
          <p:cNvPr id="128" name="Shape 128"/>
          <p:cNvPicPr preferRelativeResize="0"/>
          <p:nvPr/>
        </p:nvPicPr>
        <p:blipFill rotWithShape="1">
          <a:blip r:embed="rId4">
            <a:alphaModFix/>
          </a:blip>
          <a:srcRect/>
          <a:stretch/>
        </p:blipFill>
        <p:spPr>
          <a:xfrm>
            <a:off x="7696200" y="0"/>
            <a:ext cx="1447800" cy="1387193"/>
          </a:xfrm>
          <a:prstGeom prst="rect">
            <a:avLst/>
          </a:prstGeom>
          <a:noFill/>
          <a:ln>
            <a:noFill/>
          </a:ln>
        </p:spPr>
      </p:pic>
      <p:grpSp>
        <p:nvGrpSpPr>
          <p:cNvPr id="129" name="Shape 129"/>
          <p:cNvGrpSpPr/>
          <p:nvPr/>
        </p:nvGrpSpPr>
        <p:grpSpPr>
          <a:xfrm>
            <a:off x="2819397" y="2106317"/>
            <a:ext cx="1143000" cy="1139100"/>
            <a:chOff x="2743200" y="1143000"/>
            <a:chExt cx="1143000" cy="1139100"/>
          </a:xfrm>
        </p:grpSpPr>
        <p:sp>
          <p:nvSpPr>
            <p:cNvPr id="130" name="Shape 130"/>
            <p:cNvSpPr/>
            <p:nvPr/>
          </p:nvSpPr>
          <p:spPr>
            <a:xfrm>
              <a:off x="2743200" y="1143000"/>
              <a:ext cx="1143000" cy="1139100"/>
            </a:xfrm>
            <a:prstGeom prst="donut">
              <a:avLst>
                <a:gd name="adj" fmla="val 4511"/>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31" name="Shape 131"/>
            <p:cNvSpPr/>
            <p:nvPr/>
          </p:nvSpPr>
          <p:spPr>
            <a:xfrm>
              <a:off x="2895600" y="1295400"/>
              <a:ext cx="838198" cy="838199"/>
            </a:xfrm>
            <a:prstGeom prst="ellipse">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32" name="Shape 132"/>
            <p:cNvSpPr txBox="1"/>
            <p:nvPr/>
          </p:nvSpPr>
          <p:spPr>
            <a:xfrm>
              <a:off x="2971800" y="1286470"/>
              <a:ext cx="685799" cy="9233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0" i="0" u="none" strike="noStrike" cap="none" baseline="0">
                  <a:solidFill>
                    <a:srgbClr val="FFD10D"/>
                  </a:solidFill>
                  <a:latin typeface="Arial"/>
                  <a:ea typeface="Arial"/>
                  <a:cs typeface="Arial"/>
                  <a:sym typeface="Arial"/>
                </a:rPr>
                <a:t>1</a:t>
              </a:r>
            </a:p>
          </p:txBody>
        </p:sp>
      </p:grpSp>
      <p:grpSp>
        <p:nvGrpSpPr>
          <p:cNvPr id="133" name="Shape 133"/>
          <p:cNvGrpSpPr/>
          <p:nvPr/>
        </p:nvGrpSpPr>
        <p:grpSpPr>
          <a:xfrm>
            <a:off x="2830283" y="3617040"/>
            <a:ext cx="1143000" cy="1138990"/>
            <a:chOff x="2819400" y="3209330"/>
            <a:chExt cx="1143000" cy="1138990"/>
          </a:xfrm>
        </p:grpSpPr>
        <p:sp>
          <p:nvSpPr>
            <p:cNvPr id="134" name="Shape 134"/>
            <p:cNvSpPr/>
            <p:nvPr/>
          </p:nvSpPr>
          <p:spPr>
            <a:xfrm>
              <a:off x="2819400" y="3209330"/>
              <a:ext cx="1143000" cy="1138990"/>
            </a:xfrm>
            <a:prstGeom prst="donut">
              <a:avLst>
                <a:gd name="adj" fmla="val 4511"/>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35" name="Shape 135"/>
            <p:cNvSpPr/>
            <p:nvPr/>
          </p:nvSpPr>
          <p:spPr>
            <a:xfrm>
              <a:off x="2971800" y="3361730"/>
              <a:ext cx="838198" cy="838199"/>
            </a:xfrm>
            <a:prstGeom prst="ellipse">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36" name="Shape 136"/>
            <p:cNvSpPr txBox="1"/>
            <p:nvPr/>
          </p:nvSpPr>
          <p:spPr>
            <a:xfrm>
              <a:off x="3048000" y="3352800"/>
              <a:ext cx="685799"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0" i="0" u="none" strike="noStrike" cap="none" baseline="0">
                  <a:solidFill>
                    <a:srgbClr val="FFD10D"/>
                  </a:solidFill>
                  <a:latin typeface="Arial"/>
                  <a:ea typeface="Arial"/>
                  <a:cs typeface="Arial"/>
                  <a:sym typeface="Arial"/>
                </a:rPr>
                <a:t>2</a:t>
              </a:r>
            </a:p>
          </p:txBody>
        </p:sp>
      </p:grpSp>
      <p:grpSp>
        <p:nvGrpSpPr>
          <p:cNvPr id="137" name="Shape 137"/>
          <p:cNvGrpSpPr/>
          <p:nvPr/>
        </p:nvGrpSpPr>
        <p:grpSpPr>
          <a:xfrm>
            <a:off x="2819399" y="5105962"/>
            <a:ext cx="1143000" cy="1138990"/>
            <a:chOff x="2819400" y="5257800"/>
            <a:chExt cx="1143000" cy="1138990"/>
          </a:xfrm>
        </p:grpSpPr>
        <p:sp>
          <p:nvSpPr>
            <p:cNvPr id="138" name="Shape 138"/>
            <p:cNvSpPr/>
            <p:nvPr/>
          </p:nvSpPr>
          <p:spPr>
            <a:xfrm>
              <a:off x="2819400" y="5257800"/>
              <a:ext cx="1143000" cy="1138990"/>
            </a:xfrm>
            <a:prstGeom prst="donut">
              <a:avLst>
                <a:gd name="adj" fmla="val 4511"/>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39" name="Shape 139"/>
            <p:cNvSpPr/>
            <p:nvPr/>
          </p:nvSpPr>
          <p:spPr>
            <a:xfrm>
              <a:off x="2971800" y="5410200"/>
              <a:ext cx="838198" cy="838199"/>
            </a:xfrm>
            <a:prstGeom prst="ellipse">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40" name="Shape 140"/>
            <p:cNvSpPr txBox="1"/>
            <p:nvPr/>
          </p:nvSpPr>
          <p:spPr>
            <a:xfrm>
              <a:off x="3048000" y="5410200"/>
              <a:ext cx="685799"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0" i="0" u="none" strike="noStrike" cap="none" baseline="0">
                  <a:solidFill>
                    <a:srgbClr val="FFD10D"/>
                  </a:solidFill>
                  <a:latin typeface="Arial"/>
                  <a:ea typeface="Arial"/>
                  <a:cs typeface="Arial"/>
                  <a:sym typeface="Arial"/>
                </a:rPr>
                <a:t>3</a:t>
              </a:r>
            </a:p>
          </p:txBody>
        </p:sp>
      </p:grpSp>
      <p:sp>
        <p:nvSpPr>
          <p:cNvPr id="141" name="Shape 141"/>
          <p:cNvSpPr txBox="1"/>
          <p:nvPr/>
        </p:nvSpPr>
        <p:spPr>
          <a:xfrm>
            <a:off x="4035772" y="2258717"/>
            <a:ext cx="4227000" cy="11696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baseline="0" dirty="0" smtClean="0">
                <a:solidFill>
                  <a:schemeClr val="lt1"/>
                </a:solidFill>
                <a:latin typeface="Arial"/>
                <a:ea typeface="Arial"/>
                <a:cs typeface="Arial"/>
                <a:sym typeface="Arial"/>
              </a:rPr>
              <a:t>Approach with an </a:t>
            </a:r>
            <a:r>
              <a:rPr lang="en-US" sz="2000" b="0" i="0" u="none" strike="noStrike" cap="none" baseline="0" dirty="0" smtClean="0">
                <a:solidFill>
                  <a:schemeClr val="lt1"/>
                </a:solidFill>
                <a:latin typeface="Arial"/>
                <a:ea typeface="Arial"/>
                <a:cs typeface="Arial"/>
                <a:sym typeface="Arial"/>
              </a:rPr>
              <a:t>offering, emphasize</a:t>
            </a:r>
            <a:r>
              <a:rPr lang="en-US" sz="2000" b="0" i="0" u="none" strike="noStrike" cap="none" dirty="0" smtClean="0">
                <a:solidFill>
                  <a:schemeClr val="lt1"/>
                </a:solidFill>
                <a:latin typeface="Arial"/>
                <a:ea typeface="Arial"/>
                <a:cs typeface="Arial"/>
                <a:sym typeface="Arial"/>
              </a:rPr>
              <a:t> FREE service </a:t>
            </a:r>
            <a:endParaRPr lang="en-US" sz="2000" b="0" i="0" u="none" strike="noStrike" cap="none" baseline="0" dirty="0">
              <a:solidFill>
                <a:schemeClr val="lt1"/>
              </a:solidFill>
              <a:latin typeface="Arial"/>
              <a:ea typeface="Arial"/>
              <a:cs typeface="Arial"/>
              <a:sym typeface="Arial"/>
            </a:endParaRPr>
          </a:p>
        </p:txBody>
      </p:sp>
      <p:sp>
        <p:nvSpPr>
          <p:cNvPr id="142" name="Shape 142"/>
          <p:cNvSpPr txBox="1"/>
          <p:nvPr/>
        </p:nvSpPr>
        <p:spPr>
          <a:xfrm>
            <a:off x="4114798" y="3794119"/>
            <a:ext cx="3657600" cy="7847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baseline="0" dirty="0" smtClean="0">
                <a:solidFill>
                  <a:schemeClr val="lt1"/>
                </a:solidFill>
                <a:latin typeface="Arial"/>
                <a:ea typeface="Arial"/>
                <a:cs typeface="Arial"/>
                <a:sym typeface="Arial"/>
              </a:rPr>
              <a:t>No pressure to register</a:t>
            </a:r>
            <a:endParaRPr lang="en-US" sz="2000" b="0" i="0" u="none" strike="noStrike" cap="none" baseline="0" dirty="0">
              <a:solidFill>
                <a:schemeClr val="lt1"/>
              </a:solidFill>
              <a:latin typeface="Arial"/>
              <a:ea typeface="Arial"/>
              <a:cs typeface="Arial"/>
              <a:sym typeface="Arial"/>
            </a:endParaRPr>
          </a:p>
        </p:txBody>
      </p:sp>
      <p:sp>
        <p:nvSpPr>
          <p:cNvPr id="143" name="Shape 143"/>
          <p:cNvSpPr txBox="1"/>
          <p:nvPr/>
        </p:nvSpPr>
        <p:spPr>
          <a:xfrm>
            <a:off x="4116976" y="5327612"/>
            <a:ext cx="3886200" cy="7847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baseline="0" dirty="0" smtClean="0">
                <a:solidFill>
                  <a:schemeClr val="lt1"/>
                </a:solidFill>
                <a:latin typeface="Arial"/>
                <a:ea typeface="Arial"/>
                <a:cs typeface="Arial"/>
                <a:sym typeface="Arial"/>
              </a:rPr>
              <a:t>Signage!!!</a:t>
            </a:r>
            <a:r>
              <a:rPr lang="en-US" sz="1500" b="0" i="0" u="none" strike="noStrike" cap="none" baseline="0" dirty="0" smtClean="0">
                <a:solidFill>
                  <a:schemeClr val="lt1"/>
                </a:solidFill>
                <a:latin typeface="Arial"/>
                <a:ea typeface="Arial"/>
                <a:cs typeface="Arial"/>
                <a:sym typeface="Arial"/>
              </a:rPr>
              <a:t> </a:t>
            </a:r>
            <a:endParaRPr lang="en-US" sz="1500" b="0" i="0" u="none" strike="noStrike" cap="none" baseline="0"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097264793"/>
      </p:ext>
    </p:extLst>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Shape 126"/>
          <p:cNvPicPr preferRelativeResize="0"/>
          <p:nvPr/>
        </p:nvPicPr>
        <p:blipFill rotWithShape="1">
          <a:blip r:embed="rId3">
            <a:alphaModFix/>
          </a:blip>
          <a:srcRect l="4167" r="71667"/>
          <a:stretch/>
        </p:blipFill>
        <p:spPr>
          <a:xfrm>
            <a:off x="381000" y="0"/>
            <a:ext cx="2209799" cy="6858000"/>
          </a:xfrm>
          <a:prstGeom prst="rect">
            <a:avLst/>
          </a:prstGeom>
          <a:noFill/>
          <a:ln>
            <a:noFill/>
          </a:ln>
        </p:spPr>
      </p:pic>
      <p:sp>
        <p:nvSpPr>
          <p:cNvPr id="127" name="Shape 127"/>
          <p:cNvSpPr txBox="1"/>
          <p:nvPr/>
        </p:nvSpPr>
        <p:spPr>
          <a:xfrm>
            <a:off x="3513667" y="402309"/>
            <a:ext cx="4343400" cy="98488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800" dirty="0" smtClean="0">
                <a:solidFill>
                  <a:srgbClr val="FFD10D"/>
                </a:solidFill>
              </a:rPr>
              <a:t>In a Rush</a:t>
            </a:r>
            <a:endParaRPr lang="en-US" sz="5800" b="0" i="0" u="none" strike="noStrike" cap="none" baseline="0" dirty="0">
              <a:solidFill>
                <a:srgbClr val="FFD10D"/>
              </a:solidFill>
              <a:latin typeface="Arial"/>
              <a:ea typeface="Arial"/>
              <a:cs typeface="Arial"/>
              <a:sym typeface="Arial"/>
            </a:endParaRPr>
          </a:p>
        </p:txBody>
      </p:sp>
      <p:pic>
        <p:nvPicPr>
          <p:cNvPr id="128" name="Shape 128"/>
          <p:cNvPicPr preferRelativeResize="0"/>
          <p:nvPr/>
        </p:nvPicPr>
        <p:blipFill rotWithShape="1">
          <a:blip r:embed="rId4">
            <a:alphaModFix/>
          </a:blip>
          <a:srcRect/>
          <a:stretch/>
        </p:blipFill>
        <p:spPr>
          <a:xfrm>
            <a:off x="7696200" y="0"/>
            <a:ext cx="1447800" cy="1387193"/>
          </a:xfrm>
          <a:prstGeom prst="rect">
            <a:avLst/>
          </a:prstGeom>
          <a:noFill/>
          <a:ln>
            <a:noFill/>
          </a:ln>
        </p:spPr>
      </p:pic>
      <p:grpSp>
        <p:nvGrpSpPr>
          <p:cNvPr id="129" name="Shape 129"/>
          <p:cNvGrpSpPr/>
          <p:nvPr/>
        </p:nvGrpSpPr>
        <p:grpSpPr>
          <a:xfrm>
            <a:off x="2819397" y="2106317"/>
            <a:ext cx="1143000" cy="1139100"/>
            <a:chOff x="2743200" y="1143000"/>
            <a:chExt cx="1143000" cy="1139100"/>
          </a:xfrm>
        </p:grpSpPr>
        <p:sp>
          <p:nvSpPr>
            <p:cNvPr id="130" name="Shape 130"/>
            <p:cNvSpPr/>
            <p:nvPr/>
          </p:nvSpPr>
          <p:spPr>
            <a:xfrm>
              <a:off x="2743200" y="1143000"/>
              <a:ext cx="1143000" cy="1139100"/>
            </a:xfrm>
            <a:prstGeom prst="donut">
              <a:avLst>
                <a:gd name="adj" fmla="val 4511"/>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31" name="Shape 131"/>
            <p:cNvSpPr/>
            <p:nvPr/>
          </p:nvSpPr>
          <p:spPr>
            <a:xfrm>
              <a:off x="2895600" y="1295400"/>
              <a:ext cx="838198" cy="838199"/>
            </a:xfrm>
            <a:prstGeom prst="ellipse">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32" name="Shape 132"/>
            <p:cNvSpPr txBox="1"/>
            <p:nvPr/>
          </p:nvSpPr>
          <p:spPr>
            <a:xfrm>
              <a:off x="2971800" y="1286470"/>
              <a:ext cx="685799" cy="9233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0" i="0" u="none" strike="noStrike" cap="none" baseline="0">
                  <a:solidFill>
                    <a:srgbClr val="FFD10D"/>
                  </a:solidFill>
                  <a:latin typeface="Arial"/>
                  <a:ea typeface="Arial"/>
                  <a:cs typeface="Arial"/>
                  <a:sym typeface="Arial"/>
                </a:rPr>
                <a:t>1</a:t>
              </a:r>
            </a:p>
          </p:txBody>
        </p:sp>
      </p:grpSp>
      <p:sp>
        <p:nvSpPr>
          <p:cNvPr id="141" name="Shape 141"/>
          <p:cNvSpPr txBox="1"/>
          <p:nvPr/>
        </p:nvSpPr>
        <p:spPr>
          <a:xfrm>
            <a:off x="4038596" y="2243437"/>
            <a:ext cx="4227000" cy="11696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dirty="0" smtClean="0">
                <a:solidFill>
                  <a:schemeClr val="lt1"/>
                </a:solidFill>
              </a:rPr>
              <a:t>Give a brochure and tell them to come back later</a:t>
            </a:r>
            <a:endParaRPr lang="en-US" sz="2000" b="0" i="0" u="none" strike="noStrike" cap="none" baseline="0" dirty="0">
              <a:solidFill>
                <a:schemeClr val="lt1"/>
              </a:solidFill>
              <a:sym typeface="Arial"/>
            </a:endParaRPr>
          </a:p>
        </p:txBody>
      </p:sp>
    </p:spTree>
    <p:extLst>
      <p:ext uri="{BB962C8B-B14F-4D97-AF65-F5344CB8AC3E}">
        <p14:creationId xmlns:p14="http://schemas.microsoft.com/office/powerpoint/2010/main" val="2585079826"/>
      </p:ext>
    </p:extLst>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Shape 126"/>
          <p:cNvPicPr preferRelativeResize="0"/>
          <p:nvPr/>
        </p:nvPicPr>
        <p:blipFill rotWithShape="1">
          <a:blip r:embed="rId3">
            <a:alphaModFix/>
          </a:blip>
          <a:srcRect l="4167" r="71667"/>
          <a:stretch/>
        </p:blipFill>
        <p:spPr>
          <a:xfrm>
            <a:off x="381000" y="0"/>
            <a:ext cx="2209799" cy="6858000"/>
          </a:xfrm>
          <a:prstGeom prst="rect">
            <a:avLst/>
          </a:prstGeom>
          <a:noFill/>
          <a:ln>
            <a:noFill/>
          </a:ln>
        </p:spPr>
      </p:pic>
      <p:sp>
        <p:nvSpPr>
          <p:cNvPr id="127" name="Shape 127"/>
          <p:cNvSpPr txBox="1"/>
          <p:nvPr/>
        </p:nvSpPr>
        <p:spPr>
          <a:xfrm>
            <a:off x="2889949" y="402309"/>
            <a:ext cx="5105403" cy="98488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800" dirty="0" smtClean="0">
                <a:solidFill>
                  <a:srgbClr val="FFD10D"/>
                </a:solidFill>
              </a:rPr>
              <a:t>Just Want </a:t>
            </a:r>
            <a:r>
              <a:rPr lang="en-US" sz="5800" dirty="0">
                <a:solidFill>
                  <a:srgbClr val="FFD10D"/>
                </a:solidFill>
              </a:rPr>
              <a:t>F</a:t>
            </a:r>
            <a:r>
              <a:rPr lang="en-US" sz="5800" dirty="0" smtClean="0">
                <a:solidFill>
                  <a:srgbClr val="FFD10D"/>
                </a:solidFill>
              </a:rPr>
              <a:t>ood</a:t>
            </a:r>
            <a:endParaRPr lang="en-US" sz="5800" b="0" i="0" u="none" strike="noStrike" cap="none" baseline="0" dirty="0">
              <a:solidFill>
                <a:srgbClr val="FFD10D"/>
              </a:solidFill>
              <a:latin typeface="Arial"/>
              <a:ea typeface="Arial"/>
              <a:cs typeface="Arial"/>
              <a:sym typeface="Arial"/>
            </a:endParaRPr>
          </a:p>
        </p:txBody>
      </p:sp>
      <p:pic>
        <p:nvPicPr>
          <p:cNvPr id="128" name="Shape 128"/>
          <p:cNvPicPr preferRelativeResize="0"/>
          <p:nvPr/>
        </p:nvPicPr>
        <p:blipFill rotWithShape="1">
          <a:blip r:embed="rId4">
            <a:alphaModFix/>
          </a:blip>
          <a:srcRect/>
          <a:stretch/>
        </p:blipFill>
        <p:spPr>
          <a:xfrm>
            <a:off x="7696200" y="0"/>
            <a:ext cx="1447800" cy="1387193"/>
          </a:xfrm>
          <a:prstGeom prst="rect">
            <a:avLst/>
          </a:prstGeom>
          <a:noFill/>
          <a:ln>
            <a:noFill/>
          </a:ln>
        </p:spPr>
      </p:pic>
      <p:grpSp>
        <p:nvGrpSpPr>
          <p:cNvPr id="129" name="Shape 129"/>
          <p:cNvGrpSpPr/>
          <p:nvPr/>
        </p:nvGrpSpPr>
        <p:grpSpPr>
          <a:xfrm>
            <a:off x="2819397" y="2106317"/>
            <a:ext cx="1143000" cy="1139100"/>
            <a:chOff x="2743200" y="1143000"/>
            <a:chExt cx="1143000" cy="1139100"/>
          </a:xfrm>
        </p:grpSpPr>
        <p:sp>
          <p:nvSpPr>
            <p:cNvPr id="130" name="Shape 130"/>
            <p:cNvSpPr/>
            <p:nvPr/>
          </p:nvSpPr>
          <p:spPr>
            <a:xfrm>
              <a:off x="2743200" y="1143000"/>
              <a:ext cx="1143000" cy="1139100"/>
            </a:xfrm>
            <a:prstGeom prst="donut">
              <a:avLst>
                <a:gd name="adj" fmla="val 4511"/>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31" name="Shape 131"/>
            <p:cNvSpPr/>
            <p:nvPr/>
          </p:nvSpPr>
          <p:spPr>
            <a:xfrm>
              <a:off x="2895600" y="1295400"/>
              <a:ext cx="838198" cy="838199"/>
            </a:xfrm>
            <a:prstGeom prst="ellipse">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32" name="Shape 132"/>
            <p:cNvSpPr txBox="1"/>
            <p:nvPr/>
          </p:nvSpPr>
          <p:spPr>
            <a:xfrm>
              <a:off x="2971800" y="1286470"/>
              <a:ext cx="685799" cy="9233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0" i="0" u="none" strike="noStrike" cap="none" baseline="0">
                  <a:solidFill>
                    <a:srgbClr val="FFD10D"/>
                  </a:solidFill>
                  <a:latin typeface="Arial"/>
                  <a:ea typeface="Arial"/>
                  <a:cs typeface="Arial"/>
                  <a:sym typeface="Arial"/>
                </a:rPr>
                <a:t>1</a:t>
              </a:r>
            </a:p>
          </p:txBody>
        </p:sp>
      </p:grpSp>
      <p:sp>
        <p:nvSpPr>
          <p:cNvPr id="141" name="Shape 141"/>
          <p:cNvSpPr txBox="1"/>
          <p:nvPr/>
        </p:nvSpPr>
        <p:spPr>
          <a:xfrm>
            <a:off x="4038596" y="2243437"/>
            <a:ext cx="4227000" cy="11696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baseline="0" dirty="0" smtClean="0">
                <a:solidFill>
                  <a:schemeClr val="lt1"/>
                </a:solidFill>
                <a:latin typeface="Arial"/>
                <a:ea typeface="Arial"/>
                <a:cs typeface="Arial"/>
                <a:sym typeface="Arial"/>
              </a:rPr>
              <a:t>Try to give a brochure</a:t>
            </a:r>
            <a:endParaRPr lang="en-US" sz="2000" b="0" i="0" u="none" strike="noStrike" cap="none" baseline="0" dirty="0">
              <a:solidFill>
                <a:schemeClr val="lt1"/>
              </a:solidFill>
              <a:latin typeface="Arial"/>
              <a:ea typeface="Arial"/>
              <a:cs typeface="Arial"/>
              <a:sym typeface="Arial"/>
            </a:endParaRPr>
          </a:p>
        </p:txBody>
      </p:sp>
      <p:grpSp>
        <p:nvGrpSpPr>
          <p:cNvPr id="10" name="Shape 133"/>
          <p:cNvGrpSpPr/>
          <p:nvPr/>
        </p:nvGrpSpPr>
        <p:grpSpPr>
          <a:xfrm>
            <a:off x="2830283" y="3617040"/>
            <a:ext cx="1143000" cy="1138990"/>
            <a:chOff x="2819400" y="3209330"/>
            <a:chExt cx="1143000" cy="1138990"/>
          </a:xfrm>
        </p:grpSpPr>
        <p:sp>
          <p:nvSpPr>
            <p:cNvPr id="11" name="Shape 134"/>
            <p:cNvSpPr/>
            <p:nvPr/>
          </p:nvSpPr>
          <p:spPr>
            <a:xfrm>
              <a:off x="2819400" y="3209330"/>
              <a:ext cx="1143000" cy="1138990"/>
            </a:xfrm>
            <a:prstGeom prst="donut">
              <a:avLst>
                <a:gd name="adj" fmla="val 4511"/>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2" name="Shape 135"/>
            <p:cNvSpPr/>
            <p:nvPr/>
          </p:nvSpPr>
          <p:spPr>
            <a:xfrm>
              <a:off x="2971800" y="3361730"/>
              <a:ext cx="838198" cy="838199"/>
            </a:xfrm>
            <a:prstGeom prst="ellipse">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3" name="Shape 136"/>
            <p:cNvSpPr txBox="1"/>
            <p:nvPr/>
          </p:nvSpPr>
          <p:spPr>
            <a:xfrm>
              <a:off x="3048000" y="3352800"/>
              <a:ext cx="685799"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0" i="0" u="none" strike="noStrike" cap="none" baseline="0">
                  <a:solidFill>
                    <a:srgbClr val="FFD10D"/>
                  </a:solidFill>
                  <a:latin typeface="Arial"/>
                  <a:ea typeface="Arial"/>
                  <a:cs typeface="Arial"/>
                  <a:sym typeface="Arial"/>
                </a:rPr>
                <a:t>2</a:t>
              </a:r>
            </a:p>
          </p:txBody>
        </p:sp>
      </p:grpSp>
      <p:sp>
        <p:nvSpPr>
          <p:cNvPr id="3" name="TextBox 2"/>
          <p:cNvSpPr txBox="1"/>
          <p:nvPr/>
        </p:nvSpPr>
        <p:spPr>
          <a:xfrm>
            <a:off x="4038596" y="3668176"/>
            <a:ext cx="3534616" cy="1015663"/>
          </a:xfrm>
          <a:prstGeom prst="rect">
            <a:avLst/>
          </a:prstGeom>
          <a:noFill/>
        </p:spPr>
        <p:txBody>
          <a:bodyPr wrap="square" rtlCol="0">
            <a:spAutoFit/>
          </a:bodyPr>
          <a:lstStyle/>
          <a:p>
            <a:r>
              <a:rPr lang="en-US" sz="2000" dirty="0" smtClean="0">
                <a:solidFill>
                  <a:schemeClr val="bg1"/>
                </a:solidFill>
              </a:rPr>
              <a:t>If they want to take a lot of food, ask them to save some for others </a:t>
            </a:r>
            <a:endParaRPr lang="en-US" sz="2000" dirty="0">
              <a:solidFill>
                <a:schemeClr val="bg1"/>
              </a:solidFill>
            </a:endParaRPr>
          </a:p>
        </p:txBody>
      </p:sp>
    </p:spTree>
    <p:extLst>
      <p:ext uri="{BB962C8B-B14F-4D97-AF65-F5344CB8AC3E}">
        <p14:creationId xmlns:p14="http://schemas.microsoft.com/office/powerpoint/2010/main" val="1107137165"/>
      </p:ext>
    </p:extLst>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Shape 126"/>
          <p:cNvPicPr preferRelativeResize="0"/>
          <p:nvPr/>
        </p:nvPicPr>
        <p:blipFill rotWithShape="1">
          <a:blip r:embed="rId3">
            <a:alphaModFix/>
          </a:blip>
          <a:srcRect l="4167" r="71667"/>
          <a:stretch/>
        </p:blipFill>
        <p:spPr>
          <a:xfrm>
            <a:off x="381000" y="0"/>
            <a:ext cx="2209799" cy="6858000"/>
          </a:xfrm>
          <a:prstGeom prst="rect">
            <a:avLst/>
          </a:prstGeom>
          <a:noFill/>
          <a:ln>
            <a:noFill/>
          </a:ln>
        </p:spPr>
      </p:pic>
      <p:sp>
        <p:nvSpPr>
          <p:cNvPr id="127" name="Shape 127"/>
          <p:cNvSpPr txBox="1"/>
          <p:nvPr/>
        </p:nvSpPr>
        <p:spPr>
          <a:xfrm>
            <a:off x="2971797" y="215971"/>
            <a:ext cx="5181603" cy="1171222"/>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buSzPct val="25000"/>
              <a:buNone/>
            </a:pPr>
            <a:r>
              <a:rPr lang="en-US" sz="5800" b="0" i="0" u="none" strike="noStrike" cap="none" baseline="0" dirty="0" smtClean="0">
                <a:solidFill>
                  <a:srgbClr val="FFD10D"/>
                </a:solidFill>
                <a:latin typeface="Arial"/>
                <a:ea typeface="Arial"/>
                <a:cs typeface="Arial"/>
                <a:sym typeface="Arial"/>
              </a:rPr>
              <a:t>Already Have </a:t>
            </a:r>
            <a:r>
              <a:rPr lang="en-US" sz="5800" dirty="0">
                <a:solidFill>
                  <a:srgbClr val="FFD10D"/>
                </a:solidFill>
              </a:rPr>
              <a:t>A</a:t>
            </a:r>
            <a:r>
              <a:rPr lang="en-US" sz="5800" b="0" i="0" u="none" strike="noStrike" cap="none" baseline="0" dirty="0" smtClean="0">
                <a:solidFill>
                  <a:srgbClr val="FFD10D"/>
                </a:solidFill>
                <a:latin typeface="Arial"/>
                <a:ea typeface="Arial"/>
                <a:cs typeface="Arial"/>
                <a:sym typeface="Arial"/>
              </a:rPr>
              <a:t> </a:t>
            </a:r>
            <a:r>
              <a:rPr lang="en-US" sz="5800" dirty="0">
                <a:solidFill>
                  <a:srgbClr val="FFD10D"/>
                </a:solidFill>
              </a:rPr>
              <a:t>M</a:t>
            </a:r>
            <a:r>
              <a:rPr lang="en-US" sz="5800" b="0" i="0" u="none" strike="noStrike" cap="none" baseline="0" dirty="0" smtClean="0">
                <a:solidFill>
                  <a:srgbClr val="FFD10D"/>
                </a:solidFill>
                <a:latin typeface="Arial"/>
                <a:ea typeface="Arial"/>
                <a:cs typeface="Arial"/>
                <a:sym typeface="Arial"/>
              </a:rPr>
              <a:t>entor</a:t>
            </a:r>
            <a:endParaRPr lang="en-US" sz="5800" b="0" i="0" u="none" strike="noStrike" cap="none" baseline="0" dirty="0">
              <a:solidFill>
                <a:srgbClr val="FFD10D"/>
              </a:solidFill>
              <a:latin typeface="Arial"/>
              <a:ea typeface="Arial"/>
              <a:cs typeface="Arial"/>
              <a:sym typeface="Arial"/>
            </a:endParaRPr>
          </a:p>
        </p:txBody>
      </p:sp>
      <p:pic>
        <p:nvPicPr>
          <p:cNvPr id="128" name="Shape 128"/>
          <p:cNvPicPr preferRelativeResize="0"/>
          <p:nvPr/>
        </p:nvPicPr>
        <p:blipFill rotWithShape="1">
          <a:blip r:embed="rId4">
            <a:alphaModFix/>
          </a:blip>
          <a:srcRect/>
          <a:stretch/>
        </p:blipFill>
        <p:spPr>
          <a:xfrm>
            <a:off x="7696200" y="0"/>
            <a:ext cx="1447800" cy="1387193"/>
          </a:xfrm>
          <a:prstGeom prst="rect">
            <a:avLst/>
          </a:prstGeom>
          <a:noFill/>
          <a:ln>
            <a:noFill/>
          </a:ln>
        </p:spPr>
      </p:pic>
      <p:grpSp>
        <p:nvGrpSpPr>
          <p:cNvPr id="129" name="Shape 129"/>
          <p:cNvGrpSpPr/>
          <p:nvPr/>
        </p:nvGrpSpPr>
        <p:grpSpPr>
          <a:xfrm>
            <a:off x="2819397" y="2106317"/>
            <a:ext cx="1143000" cy="1139100"/>
            <a:chOff x="2743200" y="1143000"/>
            <a:chExt cx="1143000" cy="1139100"/>
          </a:xfrm>
        </p:grpSpPr>
        <p:sp>
          <p:nvSpPr>
            <p:cNvPr id="130" name="Shape 130"/>
            <p:cNvSpPr/>
            <p:nvPr/>
          </p:nvSpPr>
          <p:spPr>
            <a:xfrm>
              <a:off x="2743200" y="1143000"/>
              <a:ext cx="1143000" cy="1139100"/>
            </a:xfrm>
            <a:prstGeom prst="donut">
              <a:avLst>
                <a:gd name="adj" fmla="val 4511"/>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31" name="Shape 131"/>
            <p:cNvSpPr/>
            <p:nvPr/>
          </p:nvSpPr>
          <p:spPr>
            <a:xfrm>
              <a:off x="2895600" y="1295400"/>
              <a:ext cx="838198" cy="838199"/>
            </a:xfrm>
            <a:prstGeom prst="ellipse">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32" name="Shape 132"/>
            <p:cNvSpPr txBox="1"/>
            <p:nvPr/>
          </p:nvSpPr>
          <p:spPr>
            <a:xfrm>
              <a:off x="2971800" y="1286470"/>
              <a:ext cx="685799" cy="9233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0" i="0" u="none" strike="noStrike" cap="none" baseline="0">
                  <a:solidFill>
                    <a:srgbClr val="FFD10D"/>
                  </a:solidFill>
                  <a:latin typeface="Arial"/>
                  <a:ea typeface="Arial"/>
                  <a:cs typeface="Arial"/>
                  <a:sym typeface="Arial"/>
                </a:rPr>
                <a:t>1</a:t>
              </a:r>
            </a:p>
          </p:txBody>
        </p:sp>
      </p:grpSp>
      <p:grpSp>
        <p:nvGrpSpPr>
          <p:cNvPr id="133" name="Shape 133"/>
          <p:cNvGrpSpPr/>
          <p:nvPr/>
        </p:nvGrpSpPr>
        <p:grpSpPr>
          <a:xfrm>
            <a:off x="2830283" y="3617040"/>
            <a:ext cx="1143000" cy="1138990"/>
            <a:chOff x="2819400" y="3209330"/>
            <a:chExt cx="1143000" cy="1138990"/>
          </a:xfrm>
        </p:grpSpPr>
        <p:sp>
          <p:nvSpPr>
            <p:cNvPr id="134" name="Shape 134"/>
            <p:cNvSpPr/>
            <p:nvPr/>
          </p:nvSpPr>
          <p:spPr>
            <a:xfrm>
              <a:off x="2819400" y="3209330"/>
              <a:ext cx="1143000" cy="1138990"/>
            </a:xfrm>
            <a:prstGeom prst="donut">
              <a:avLst>
                <a:gd name="adj" fmla="val 4511"/>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35" name="Shape 135"/>
            <p:cNvSpPr/>
            <p:nvPr/>
          </p:nvSpPr>
          <p:spPr>
            <a:xfrm>
              <a:off x="2971800" y="3361730"/>
              <a:ext cx="838198" cy="838199"/>
            </a:xfrm>
            <a:prstGeom prst="ellipse">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36" name="Shape 136"/>
            <p:cNvSpPr txBox="1"/>
            <p:nvPr/>
          </p:nvSpPr>
          <p:spPr>
            <a:xfrm>
              <a:off x="3048000" y="3352800"/>
              <a:ext cx="685799"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0" i="0" u="none" strike="noStrike" cap="none" baseline="0">
                  <a:solidFill>
                    <a:srgbClr val="FFD10D"/>
                  </a:solidFill>
                  <a:latin typeface="Arial"/>
                  <a:ea typeface="Arial"/>
                  <a:cs typeface="Arial"/>
                  <a:sym typeface="Arial"/>
                </a:rPr>
                <a:t>2</a:t>
              </a:r>
            </a:p>
          </p:txBody>
        </p:sp>
      </p:grpSp>
      <p:grpSp>
        <p:nvGrpSpPr>
          <p:cNvPr id="137" name="Shape 137"/>
          <p:cNvGrpSpPr/>
          <p:nvPr/>
        </p:nvGrpSpPr>
        <p:grpSpPr>
          <a:xfrm>
            <a:off x="2819399" y="5105962"/>
            <a:ext cx="1143000" cy="1138990"/>
            <a:chOff x="2819400" y="5257800"/>
            <a:chExt cx="1143000" cy="1138990"/>
          </a:xfrm>
        </p:grpSpPr>
        <p:sp>
          <p:nvSpPr>
            <p:cNvPr id="138" name="Shape 138"/>
            <p:cNvSpPr/>
            <p:nvPr/>
          </p:nvSpPr>
          <p:spPr>
            <a:xfrm>
              <a:off x="2819400" y="5257800"/>
              <a:ext cx="1143000" cy="1138990"/>
            </a:xfrm>
            <a:prstGeom prst="donut">
              <a:avLst>
                <a:gd name="adj" fmla="val 4511"/>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39" name="Shape 139"/>
            <p:cNvSpPr/>
            <p:nvPr/>
          </p:nvSpPr>
          <p:spPr>
            <a:xfrm>
              <a:off x="2971800" y="5410200"/>
              <a:ext cx="838198" cy="838199"/>
            </a:xfrm>
            <a:prstGeom prst="ellipse">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40" name="Shape 140"/>
            <p:cNvSpPr txBox="1"/>
            <p:nvPr/>
          </p:nvSpPr>
          <p:spPr>
            <a:xfrm>
              <a:off x="3048000" y="5410200"/>
              <a:ext cx="685799"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0" i="0" u="none" strike="noStrike" cap="none" baseline="0">
                  <a:solidFill>
                    <a:srgbClr val="FFD10D"/>
                  </a:solidFill>
                  <a:latin typeface="Arial"/>
                  <a:ea typeface="Arial"/>
                  <a:cs typeface="Arial"/>
                  <a:sym typeface="Arial"/>
                </a:rPr>
                <a:t>3</a:t>
              </a:r>
            </a:p>
          </p:txBody>
        </p:sp>
      </p:grpSp>
      <p:sp>
        <p:nvSpPr>
          <p:cNvPr id="141" name="Shape 141"/>
          <p:cNvSpPr txBox="1"/>
          <p:nvPr/>
        </p:nvSpPr>
        <p:spPr>
          <a:xfrm>
            <a:off x="4038596" y="2243437"/>
            <a:ext cx="4227000" cy="11696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baseline="0" dirty="0" smtClean="0">
                <a:solidFill>
                  <a:schemeClr val="lt1"/>
                </a:solidFill>
                <a:latin typeface="Arial"/>
                <a:ea typeface="Arial"/>
                <a:cs typeface="Arial"/>
                <a:sym typeface="Arial"/>
              </a:rPr>
              <a:t>Facilitate conversations between</a:t>
            </a:r>
            <a:r>
              <a:rPr lang="en-US" sz="2000" b="0" i="0" u="none" strike="noStrike" cap="none" dirty="0" smtClean="0">
                <a:solidFill>
                  <a:schemeClr val="lt1"/>
                </a:solidFill>
                <a:latin typeface="Arial"/>
                <a:ea typeface="Arial"/>
                <a:cs typeface="Arial"/>
                <a:sym typeface="Arial"/>
              </a:rPr>
              <a:t> mentored and those who want emotional support or are quiet </a:t>
            </a:r>
            <a:endParaRPr lang="en-US" sz="2000" b="0" i="0" u="none" strike="noStrike" cap="none" baseline="0" dirty="0">
              <a:solidFill>
                <a:schemeClr val="lt1"/>
              </a:solidFill>
              <a:latin typeface="Arial"/>
              <a:ea typeface="Arial"/>
              <a:cs typeface="Arial"/>
              <a:sym typeface="Arial"/>
            </a:endParaRPr>
          </a:p>
        </p:txBody>
      </p:sp>
      <p:sp>
        <p:nvSpPr>
          <p:cNvPr id="142" name="Shape 142"/>
          <p:cNvSpPr txBox="1"/>
          <p:nvPr/>
        </p:nvSpPr>
        <p:spPr>
          <a:xfrm>
            <a:off x="4114798" y="3794119"/>
            <a:ext cx="3657600" cy="7847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baseline="0" dirty="0" smtClean="0">
                <a:solidFill>
                  <a:schemeClr val="lt1"/>
                </a:solidFill>
                <a:latin typeface="Arial"/>
                <a:ea typeface="Arial"/>
                <a:cs typeface="Arial"/>
                <a:sym typeface="Arial"/>
              </a:rPr>
              <a:t>Ask them to share</a:t>
            </a:r>
            <a:r>
              <a:rPr lang="en-US" sz="2000" b="0" i="0" u="none" strike="noStrike" cap="none" dirty="0" smtClean="0">
                <a:solidFill>
                  <a:schemeClr val="lt1"/>
                </a:solidFill>
                <a:latin typeface="Arial"/>
                <a:ea typeface="Arial"/>
                <a:cs typeface="Arial"/>
                <a:sym typeface="Arial"/>
              </a:rPr>
              <a:t> their stories </a:t>
            </a:r>
            <a:endParaRPr lang="en-US" sz="2000" b="0" i="0" u="none" strike="noStrike" cap="none" baseline="0" dirty="0">
              <a:solidFill>
                <a:schemeClr val="lt1"/>
              </a:solidFill>
              <a:latin typeface="Arial"/>
              <a:ea typeface="Arial"/>
              <a:cs typeface="Arial"/>
              <a:sym typeface="Arial"/>
            </a:endParaRPr>
          </a:p>
        </p:txBody>
      </p:sp>
      <p:sp>
        <p:nvSpPr>
          <p:cNvPr id="143" name="Shape 143"/>
          <p:cNvSpPr txBox="1"/>
          <p:nvPr/>
        </p:nvSpPr>
        <p:spPr>
          <a:xfrm>
            <a:off x="4116976" y="5327612"/>
            <a:ext cx="3886200" cy="7847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baseline="0" dirty="0" smtClean="0">
                <a:solidFill>
                  <a:schemeClr val="lt1"/>
                </a:solidFill>
                <a:latin typeface="Arial"/>
                <a:ea typeface="Arial"/>
                <a:cs typeface="Arial"/>
                <a:sym typeface="Arial"/>
              </a:rPr>
              <a:t>Encourage</a:t>
            </a:r>
            <a:r>
              <a:rPr lang="en-US" sz="2000" b="0" i="0" u="none" strike="noStrike" cap="none" dirty="0" smtClean="0">
                <a:solidFill>
                  <a:schemeClr val="lt1"/>
                </a:solidFill>
                <a:latin typeface="Arial"/>
                <a:ea typeface="Arial"/>
                <a:cs typeface="Arial"/>
                <a:sym typeface="Arial"/>
              </a:rPr>
              <a:t> them to become Mentor Angels</a:t>
            </a:r>
            <a:r>
              <a:rPr lang="en-US" sz="2000" b="0" i="0" u="none" strike="noStrike" cap="none" dirty="0" smtClean="0">
                <a:solidFill>
                  <a:schemeClr val="lt1"/>
                </a:solidFill>
                <a:latin typeface="Arial"/>
                <a:ea typeface="Arial"/>
                <a:cs typeface="Arial"/>
                <a:sym typeface="Wingdings"/>
              </a:rPr>
              <a:t> “I’ll wait for you on the other side” </a:t>
            </a:r>
            <a:endParaRPr lang="en-US" sz="2000" b="0" i="0" u="none" strike="noStrike" cap="none" baseline="0"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456784931"/>
      </p:ext>
    </p:extLst>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p:nvPr/>
        </p:nvSpPr>
        <p:spPr>
          <a:xfrm>
            <a:off x="3276600" y="381000"/>
            <a:ext cx="2438399" cy="2438399"/>
          </a:xfrm>
          <a:prstGeom prst="ellipse">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98" name="Shape 98"/>
          <p:cNvSpPr/>
          <p:nvPr/>
        </p:nvSpPr>
        <p:spPr>
          <a:xfrm>
            <a:off x="3048000" y="152400"/>
            <a:ext cx="2895600" cy="2895600"/>
          </a:xfrm>
          <a:prstGeom prst="donut">
            <a:avLst>
              <a:gd name="adj" fmla="val 4511"/>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pic>
        <p:nvPicPr>
          <p:cNvPr id="99" name="Shape 99"/>
          <p:cNvPicPr preferRelativeResize="0"/>
          <p:nvPr/>
        </p:nvPicPr>
        <p:blipFill rotWithShape="1">
          <a:blip r:embed="rId3">
            <a:alphaModFix/>
          </a:blip>
          <a:srcRect/>
          <a:stretch/>
        </p:blipFill>
        <p:spPr>
          <a:xfrm>
            <a:off x="7738653" y="-101675"/>
            <a:ext cx="1447800" cy="1387193"/>
          </a:xfrm>
          <a:prstGeom prst="rect">
            <a:avLst/>
          </a:prstGeom>
          <a:noFill/>
          <a:ln>
            <a:noFill/>
          </a:ln>
        </p:spPr>
      </p:pic>
      <p:sp>
        <p:nvSpPr>
          <p:cNvPr id="100" name="Shape 100"/>
          <p:cNvSpPr/>
          <p:nvPr/>
        </p:nvSpPr>
        <p:spPr>
          <a:xfrm>
            <a:off x="152400" y="1828800"/>
            <a:ext cx="1524000" cy="1524000"/>
          </a:xfrm>
          <a:prstGeom prst="ellipse">
            <a:avLst/>
          </a:prstGeom>
          <a:blipFill rotWithShape="1">
            <a:blip r:embed="rId4">
              <a:alphaModFix/>
            </a:blip>
            <a:stretch>
              <a:fillRect/>
            </a:stretch>
          </a:blip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01" name="Shape 101"/>
          <p:cNvSpPr/>
          <p:nvPr/>
        </p:nvSpPr>
        <p:spPr>
          <a:xfrm>
            <a:off x="228600" y="1905000"/>
            <a:ext cx="1371599" cy="1371599"/>
          </a:xfrm>
          <a:prstGeom prst="ellipse">
            <a:avLst/>
          </a:prstGeom>
          <a:noFill/>
          <a:ln w="25400" cap="flat" cmpd="sng">
            <a:solidFill>
              <a:schemeClr val="lt1"/>
            </a:solidFill>
            <a:prstDash val="dot"/>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02" name="Shape 102"/>
          <p:cNvSpPr/>
          <p:nvPr/>
        </p:nvSpPr>
        <p:spPr>
          <a:xfrm>
            <a:off x="609600" y="4114800"/>
            <a:ext cx="1524000" cy="1524000"/>
          </a:xfrm>
          <a:prstGeom prst="ellipse">
            <a:avLst/>
          </a:prstGeom>
          <a:blipFill rotWithShape="1">
            <a:blip r:embed="rId5">
              <a:alphaModFix/>
            </a:blip>
            <a:stretch>
              <a:fillRect/>
            </a:stretch>
          </a:blip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03" name="Shape 103"/>
          <p:cNvSpPr/>
          <p:nvPr/>
        </p:nvSpPr>
        <p:spPr>
          <a:xfrm>
            <a:off x="6934200" y="4114800"/>
            <a:ext cx="1524000" cy="1524000"/>
          </a:xfrm>
          <a:prstGeom prst="ellipse">
            <a:avLst/>
          </a:prstGeom>
          <a:blipFill rotWithShape="1">
            <a:blip r:embed="rId6">
              <a:alphaModFix/>
            </a:blip>
            <a:stretch>
              <a:fillRect/>
            </a:stretch>
          </a:blip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04" name="Shape 104"/>
          <p:cNvSpPr/>
          <p:nvPr/>
        </p:nvSpPr>
        <p:spPr>
          <a:xfrm>
            <a:off x="7467600" y="1828800"/>
            <a:ext cx="1524000" cy="1524000"/>
          </a:xfrm>
          <a:prstGeom prst="ellipse">
            <a:avLst/>
          </a:prstGeom>
          <a:blipFill rotWithShape="1">
            <a:blip r:embed="rId7">
              <a:alphaModFix/>
            </a:blip>
            <a:stretch>
              <a:fillRect/>
            </a:stretch>
          </a:blip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05" name="Shape 105"/>
          <p:cNvSpPr/>
          <p:nvPr/>
        </p:nvSpPr>
        <p:spPr>
          <a:xfrm>
            <a:off x="3200400" y="4038600"/>
            <a:ext cx="2743199" cy="2666999"/>
          </a:xfrm>
          <a:prstGeom prst="ellipse">
            <a:avLst/>
          </a:prstGeom>
          <a:blipFill rotWithShape="1">
            <a:blip r:embed="rId8">
              <a:alphaModFix/>
            </a:blip>
            <a:stretch>
              <a:fillRect/>
            </a:stretch>
          </a:blip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06" name="Shape 106"/>
          <p:cNvSpPr/>
          <p:nvPr/>
        </p:nvSpPr>
        <p:spPr>
          <a:xfrm>
            <a:off x="685800" y="4191000"/>
            <a:ext cx="1371599" cy="1371599"/>
          </a:xfrm>
          <a:prstGeom prst="ellipse">
            <a:avLst/>
          </a:prstGeom>
          <a:noFill/>
          <a:ln w="25400" cap="flat" cmpd="sng">
            <a:solidFill>
              <a:schemeClr val="lt1"/>
            </a:solidFill>
            <a:prstDash val="dot"/>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07" name="Shape 107"/>
          <p:cNvSpPr/>
          <p:nvPr/>
        </p:nvSpPr>
        <p:spPr>
          <a:xfrm>
            <a:off x="7543800" y="1905000"/>
            <a:ext cx="1371599" cy="1371599"/>
          </a:xfrm>
          <a:prstGeom prst="ellipse">
            <a:avLst/>
          </a:prstGeom>
          <a:noFill/>
          <a:ln w="25400" cap="flat" cmpd="sng">
            <a:solidFill>
              <a:schemeClr val="lt1"/>
            </a:solidFill>
            <a:prstDash val="dot"/>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08" name="Shape 108"/>
          <p:cNvSpPr/>
          <p:nvPr/>
        </p:nvSpPr>
        <p:spPr>
          <a:xfrm>
            <a:off x="3276600" y="4114800"/>
            <a:ext cx="2590800" cy="2514599"/>
          </a:xfrm>
          <a:prstGeom prst="ellipse">
            <a:avLst/>
          </a:prstGeom>
          <a:noFill/>
          <a:ln w="25400" cap="flat" cmpd="sng">
            <a:solidFill>
              <a:schemeClr val="lt1"/>
            </a:solidFill>
            <a:prstDash val="dot"/>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09" name="Shape 109"/>
          <p:cNvSpPr/>
          <p:nvPr/>
        </p:nvSpPr>
        <p:spPr>
          <a:xfrm>
            <a:off x="7010400" y="4191000"/>
            <a:ext cx="1371599" cy="1371599"/>
          </a:xfrm>
          <a:prstGeom prst="ellipse">
            <a:avLst/>
          </a:prstGeom>
          <a:noFill/>
          <a:ln w="25400" cap="flat" cmpd="sng">
            <a:solidFill>
              <a:schemeClr val="lt1"/>
            </a:solidFill>
            <a:prstDash val="dot"/>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10" name="Shape 110"/>
          <p:cNvSpPr txBox="1"/>
          <p:nvPr/>
        </p:nvSpPr>
        <p:spPr>
          <a:xfrm>
            <a:off x="3352800" y="990600"/>
            <a:ext cx="2286000"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a:solidFill>
                  <a:srgbClr val="FFCC00"/>
                </a:solidFill>
              </a:rPr>
              <a:t> </a:t>
            </a:r>
            <a:r>
              <a:rPr lang="en-US" sz="3600" b="0" i="0" u="none" strike="noStrike" cap="none" baseline="0">
                <a:solidFill>
                  <a:srgbClr val="FFCC00"/>
                </a:solidFill>
                <a:latin typeface="Arial"/>
                <a:ea typeface="Arial"/>
                <a:cs typeface="Arial"/>
                <a:sym typeface="Arial"/>
              </a:rPr>
              <a:t>How We</a:t>
            </a:r>
          </a:p>
        </p:txBody>
      </p:sp>
      <p:sp>
        <p:nvSpPr>
          <p:cNvPr id="111" name="Shape 111"/>
          <p:cNvSpPr txBox="1"/>
          <p:nvPr/>
        </p:nvSpPr>
        <p:spPr>
          <a:xfrm>
            <a:off x="381000" y="3429000"/>
            <a:ext cx="2438399" cy="29238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300" b="0" i="0" u="none" strike="noStrike" cap="none" baseline="0">
                <a:solidFill>
                  <a:schemeClr val="lt1"/>
                </a:solidFill>
                <a:latin typeface="Arial"/>
                <a:ea typeface="Arial"/>
                <a:cs typeface="Arial"/>
                <a:sym typeface="Arial"/>
              </a:rPr>
              <a:t>Conferences/Fairs</a:t>
            </a:r>
          </a:p>
        </p:txBody>
      </p:sp>
      <p:sp>
        <p:nvSpPr>
          <p:cNvPr id="112" name="Shape 112"/>
          <p:cNvSpPr txBox="1"/>
          <p:nvPr/>
        </p:nvSpPr>
        <p:spPr>
          <a:xfrm>
            <a:off x="533400" y="5715000"/>
            <a:ext cx="2895600" cy="29238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300" b="0" i="0" u="none" strike="noStrike" cap="none" baseline="0">
                <a:solidFill>
                  <a:schemeClr val="lt1"/>
                </a:solidFill>
                <a:latin typeface="Arial"/>
                <a:ea typeface="Arial"/>
                <a:cs typeface="Arial"/>
                <a:sym typeface="Arial"/>
              </a:rPr>
              <a:t>Doctors &amp; Social Workers</a:t>
            </a:r>
          </a:p>
        </p:txBody>
      </p:sp>
      <p:sp>
        <p:nvSpPr>
          <p:cNvPr id="113" name="Shape 113"/>
          <p:cNvSpPr txBox="1"/>
          <p:nvPr/>
        </p:nvSpPr>
        <p:spPr>
          <a:xfrm>
            <a:off x="3752099" y="6172200"/>
            <a:ext cx="441959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0" i="0" u="none" strike="noStrike" cap="none" baseline="0" dirty="0" smtClean="0">
                <a:solidFill>
                  <a:schemeClr val="lt1"/>
                </a:solidFill>
                <a:latin typeface="Arial"/>
                <a:ea typeface="Arial"/>
                <a:cs typeface="Arial"/>
                <a:sym typeface="Arial"/>
              </a:rPr>
              <a:t>IA Socials</a:t>
            </a:r>
            <a:endParaRPr lang="en-US" sz="2800" b="0" i="0" u="none" strike="noStrike" cap="none" baseline="0" dirty="0">
              <a:solidFill>
                <a:schemeClr val="lt1"/>
              </a:solidFill>
              <a:latin typeface="Arial"/>
              <a:ea typeface="Arial"/>
              <a:cs typeface="Arial"/>
              <a:sym typeface="Arial"/>
            </a:endParaRPr>
          </a:p>
        </p:txBody>
      </p:sp>
      <p:sp>
        <p:nvSpPr>
          <p:cNvPr id="114" name="Shape 114"/>
          <p:cNvSpPr txBox="1"/>
          <p:nvPr/>
        </p:nvSpPr>
        <p:spPr>
          <a:xfrm>
            <a:off x="6019800" y="5715000"/>
            <a:ext cx="2819400" cy="276998"/>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00" b="0" i="0" u="none" strike="noStrike" cap="none" baseline="0">
                <a:solidFill>
                  <a:schemeClr val="lt1"/>
                </a:solidFill>
                <a:latin typeface="Arial"/>
                <a:ea typeface="Arial"/>
                <a:cs typeface="Arial"/>
                <a:sym typeface="Arial"/>
              </a:rPr>
              <a:t>Word of Mouth &amp; Social Media</a:t>
            </a:r>
          </a:p>
        </p:txBody>
      </p:sp>
      <p:sp>
        <p:nvSpPr>
          <p:cNvPr id="115" name="Shape 115"/>
          <p:cNvSpPr txBox="1"/>
          <p:nvPr/>
        </p:nvSpPr>
        <p:spPr>
          <a:xfrm>
            <a:off x="6629400" y="3429000"/>
            <a:ext cx="2209799" cy="292388"/>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300" b="0" i="0" u="none" strike="noStrike" cap="none" baseline="0">
                <a:solidFill>
                  <a:schemeClr val="lt1"/>
                </a:solidFill>
                <a:latin typeface="Arial"/>
                <a:ea typeface="Arial"/>
                <a:cs typeface="Arial"/>
                <a:sym typeface="Arial"/>
              </a:rPr>
              <a:t>Team Imerman Angels</a:t>
            </a:r>
          </a:p>
        </p:txBody>
      </p:sp>
      <p:sp>
        <p:nvSpPr>
          <p:cNvPr id="116" name="Shape 116"/>
          <p:cNvSpPr txBox="1"/>
          <p:nvPr/>
        </p:nvSpPr>
        <p:spPr>
          <a:xfrm>
            <a:off x="3276600" y="1639675"/>
            <a:ext cx="2685299" cy="646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i="0" u="none" strike="noStrike" cap="none" baseline="0">
                <a:solidFill>
                  <a:srgbClr val="FFCC00"/>
                </a:solidFill>
                <a:latin typeface="Arial"/>
                <a:ea typeface="Arial"/>
                <a:cs typeface="Arial"/>
                <a:sym typeface="Arial"/>
              </a:rPr>
              <a:t>CONNECT</a:t>
            </a:r>
          </a:p>
        </p:txBody>
      </p:sp>
      <p:cxnSp>
        <p:nvCxnSpPr>
          <p:cNvPr id="117" name="Shape 117"/>
          <p:cNvCxnSpPr/>
          <p:nvPr/>
        </p:nvCxnSpPr>
        <p:spPr>
          <a:xfrm flipH="1">
            <a:off x="2209799" y="3124200"/>
            <a:ext cx="1295400" cy="1066799"/>
          </a:xfrm>
          <a:prstGeom prst="straightConnector1">
            <a:avLst/>
          </a:prstGeom>
          <a:noFill/>
          <a:ln w="38100" cap="flat" cmpd="sng">
            <a:solidFill>
              <a:srgbClr val="FFCC00"/>
            </a:solidFill>
            <a:prstDash val="solid"/>
            <a:round/>
            <a:headEnd type="none" w="med" len="med"/>
            <a:tailEnd type="stealth" w="lg" len="lg"/>
          </a:ln>
        </p:spPr>
      </p:cxnSp>
      <p:sp>
        <p:nvSpPr>
          <p:cNvPr id="118" name="Shape 118"/>
          <p:cNvSpPr/>
          <p:nvPr/>
        </p:nvSpPr>
        <p:spPr>
          <a:xfrm rot="9343809">
            <a:off x="1758210" y="2094175"/>
            <a:ext cx="1132802" cy="212551"/>
          </a:xfrm>
          <a:prstGeom prst="rightArrow">
            <a:avLst>
              <a:gd name="adj1" fmla="val 41515"/>
              <a:gd name="adj2" fmla="val 68182"/>
            </a:avLst>
          </a:prstGeom>
          <a:solidFill>
            <a:srgbClr val="FFCC00"/>
          </a:solidFill>
          <a:ln w="25400" cap="flat" cmpd="sng">
            <a:solidFill>
              <a:srgbClr val="FFCC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19" name="Shape 119"/>
          <p:cNvSpPr/>
          <p:nvPr/>
        </p:nvSpPr>
        <p:spPr>
          <a:xfrm rot="5400000">
            <a:off x="4206515" y="3428044"/>
            <a:ext cx="745527" cy="290241"/>
          </a:xfrm>
          <a:prstGeom prst="rightArrow">
            <a:avLst>
              <a:gd name="adj1" fmla="val 41515"/>
              <a:gd name="adj2" fmla="val 68182"/>
            </a:avLst>
          </a:prstGeom>
          <a:solidFill>
            <a:srgbClr val="FFCC00"/>
          </a:solidFill>
          <a:ln w="25400" cap="flat" cmpd="sng">
            <a:solidFill>
              <a:srgbClr val="FFCC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cxnSp>
        <p:nvCxnSpPr>
          <p:cNvPr id="120" name="Shape 120"/>
          <p:cNvCxnSpPr/>
          <p:nvPr/>
        </p:nvCxnSpPr>
        <p:spPr>
          <a:xfrm>
            <a:off x="5638800" y="3124200"/>
            <a:ext cx="1295400" cy="1066799"/>
          </a:xfrm>
          <a:prstGeom prst="straightConnector1">
            <a:avLst/>
          </a:prstGeom>
          <a:noFill/>
          <a:ln w="38100" cap="flat" cmpd="sng">
            <a:solidFill>
              <a:srgbClr val="FFCC00"/>
            </a:solidFill>
            <a:prstDash val="solid"/>
            <a:round/>
            <a:headEnd type="none" w="med" len="med"/>
            <a:tailEnd type="stealth" w="lg" len="lg"/>
          </a:ln>
        </p:spPr>
      </p:cxnSp>
      <p:sp>
        <p:nvSpPr>
          <p:cNvPr id="121" name="Shape 121"/>
          <p:cNvSpPr/>
          <p:nvPr/>
        </p:nvSpPr>
        <p:spPr>
          <a:xfrm rot="1303257">
            <a:off x="6158112" y="2121517"/>
            <a:ext cx="1132802" cy="212551"/>
          </a:xfrm>
          <a:prstGeom prst="rightArrow">
            <a:avLst>
              <a:gd name="adj1" fmla="val 41515"/>
              <a:gd name="adj2" fmla="val 68182"/>
            </a:avLst>
          </a:prstGeom>
          <a:solidFill>
            <a:srgbClr val="FFCC00"/>
          </a:solidFill>
          <a:ln w="25400" cap="flat" cmpd="sng">
            <a:solidFill>
              <a:srgbClr val="FFCC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Shape 126"/>
          <p:cNvPicPr preferRelativeResize="0"/>
          <p:nvPr/>
        </p:nvPicPr>
        <p:blipFill rotWithShape="1">
          <a:blip r:embed="rId3">
            <a:alphaModFix/>
          </a:blip>
          <a:srcRect l="4167" r="71667"/>
          <a:stretch/>
        </p:blipFill>
        <p:spPr>
          <a:xfrm>
            <a:off x="381000" y="0"/>
            <a:ext cx="2209799" cy="6858000"/>
          </a:xfrm>
          <a:prstGeom prst="rect">
            <a:avLst/>
          </a:prstGeom>
          <a:noFill/>
          <a:ln>
            <a:noFill/>
          </a:ln>
        </p:spPr>
      </p:pic>
      <p:sp>
        <p:nvSpPr>
          <p:cNvPr id="127" name="Shape 127"/>
          <p:cNvSpPr txBox="1"/>
          <p:nvPr/>
        </p:nvSpPr>
        <p:spPr>
          <a:xfrm>
            <a:off x="3352800" y="254000"/>
            <a:ext cx="4343400" cy="98488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800" b="0" i="0" u="none" strike="noStrike" cap="none" baseline="0" dirty="0" smtClean="0">
                <a:solidFill>
                  <a:srgbClr val="FFD10D"/>
                </a:solidFill>
                <a:latin typeface="Arial"/>
                <a:ea typeface="Arial"/>
                <a:cs typeface="Arial"/>
                <a:sym typeface="Arial"/>
              </a:rPr>
              <a:t>Caregivers</a:t>
            </a:r>
            <a:endParaRPr lang="en-US" sz="5800" b="0" i="0" u="none" strike="noStrike" cap="none" baseline="0" dirty="0">
              <a:solidFill>
                <a:srgbClr val="FFD10D"/>
              </a:solidFill>
              <a:latin typeface="Arial"/>
              <a:ea typeface="Arial"/>
              <a:cs typeface="Arial"/>
              <a:sym typeface="Arial"/>
            </a:endParaRPr>
          </a:p>
        </p:txBody>
      </p:sp>
      <p:pic>
        <p:nvPicPr>
          <p:cNvPr id="128" name="Shape 128"/>
          <p:cNvPicPr preferRelativeResize="0"/>
          <p:nvPr/>
        </p:nvPicPr>
        <p:blipFill rotWithShape="1">
          <a:blip r:embed="rId4">
            <a:alphaModFix/>
          </a:blip>
          <a:srcRect/>
          <a:stretch/>
        </p:blipFill>
        <p:spPr>
          <a:xfrm>
            <a:off x="7696200" y="0"/>
            <a:ext cx="1447800" cy="1387193"/>
          </a:xfrm>
          <a:prstGeom prst="rect">
            <a:avLst/>
          </a:prstGeom>
          <a:noFill/>
          <a:ln>
            <a:noFill/>
          </a:ln>
        </p:spPr>
      </p:pic>
      <p:grpSp>
        <p:nvGrpSpPr>
          <p:cNvPr id="129" name="Shape 129"/>
          <p:cNvGrpSpPr/>
          <p:nvPr/>
        </p:nvGrpSpPr>
        <p:grpSpPr>
          <a:xfrm>
            <a:off x="2819397" y="2106317"/>
            <a:ext cx="1143000" cy="1139100"/>
            <a:chOff x="2743200" y="1143000"/>
            <a:chExt cx="1143000" cy="1139100"/>
          </a:xfrm>
        </p:grpSpPr>
        <p:sp>
          <p:nvSpPr>
            <p:cNvPr id="130" name="Shape 130"/>
            <p:cNvSpPr/>
            <p:nvPr/>
          </p:nvSpPr>
          <p:spPr>
            <a:xfrm>
              <a:off x="2743200" y="1143000"/>
              <a:ext cx="1143000" cy="1139100"/>
            </a:xfrm>
            <a:prstGeom prst="donut">
              <a:avLst>
                <a:gd name="adj" fmla="val 4511"/>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31" name="Shape 131"/>
            <p:cNvSpPr/>
            <p:nvPr/>
          </p:nvSpPr>
          <p:spPr>
            <a:xfrm>
              <a:off x="2895600" y="1295400"/>
              <a:ext cx="838198" cy="838199"/>
            </a:xfrm>
            <a:prstGeom prst="ellipse">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32" name="Shape 132"/>
            <p:cNvSpPr txBox="1"/>
            <p:nvPr/>
          </p:nvSpPr>
          <p:spPr>
            <a:xfrm>
              <a:off x="2971800" y="1286470"/>
              <a:ext cx="685799" cy="9233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0" i="0" u="none" strike="noStrike" cap="none" baseline="0">
                  <a:solidFill>
                    <a:srgbClr val="FFD10D"/>
                  </a:solidFill>
                  <a:latin typeface="Arial"/>
                  <a:ea typeface="Arial"/>
                  <a:cs typeface="Arial"/>
                  <a:sym typeface="Arial"/>
                </a:rPr>
                <a:t>1</a:t>
              </a:r>
            </a:p>
          </p:txBody>
        </p:sp>
      </p:grpSp>
      <p:grpSp>
        <p:nvGrpSpPr>
          <p:cNvPr id="133" name="Shape 133"/>
          <p:cNvGrpSpPr/>
          <p:nvPr/>
        </p:nvGrpSpPr>
        <p:grpSpPr>
          <a:xfrm>
            <a:off x="2830283" y="3617040"/>
            <a:ext cx="1143000" cy="1138990"/>
            <a:chOff x="2819400" y="3209330"/>
            <a:chExt cx="1143000" cy="1138990"/>
          </a:xfrm>
        </p:grpSpPr>
        <p:sp>
          <p:nvSpPr>
            <p:cNvPr id="134" name="Shape 134"/>
            <p:cNvSpPr/>
            <p:nvPr/>
          </p:nvSpPr>
          <p:spPr>
            <a:xfrm>
              <a:off x="2819400" y="3209330"/>
              <a:ext cx="1143000" cy="1138990"/>
            </a:xfrm>
            <a:prstGeom prst="donut">
              <a:avLst>
                <a:gd name="adj" fmla="val 4511"/>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35" name="Shape 135"/>
            <p:cNvSpPr/>
            <p:nvPr/>
          </p:nvSpPr>
          <p:spPr>
            <a:xfrm>
              <a:off x="2971800" y="3361730"/>
              <a:ext cx="838198" cy="838199"/>
            </a:xfrm>
            <a:prstGeom prst="ellipse">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36" name="Shape 136"/>
            <p:cNvSpPr txBox="1"/>
            <p:nvPr/>
          </p:nvSpPr>
          <p:spPr>
            <a:xfrm>
              <a:off x="3048000" y="3352800"/>
              <a:ext cx="685799"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0" i="0" u="none" strike="noStrike" cap="none" baseline="0">
                  <a:solidFill>
                    <a:srgbClr val="FFD10D"/>
                  </a:solidFill>
                  <a:latin typeface="Arial"/>
                  <a:ea typeface="Arial"/>
                  <a:cs typeface="Arial"/>
                  <a:sym typeface="Arial"/>
                </a:rPr>
                <a:t>2</a:t>
              </a:r>
            </a:p>
          </p:txBody>
        </p:sp>
      </p:grpSp>
      <p:sp>
        <p:nvSpPr>
          <p:cNvPr id="141" name="Shape 141"/>
          <p:cNvSpPr txBox="1"/>
          <p:nvPr/>
        </p:nvSpPr>
        <p:spPr>
          <a:xfrm>
            <a:off x="4038596" y="2243437"/>
            <a:ext cx="4227000" cy="11696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baseline="0" dirty="0" smtClean="0">
                <a:solidFill>
                  <a:schemeClr val="lt1"/>
                </a:solidFill>
                <a:latin typeface="Arial"/>
                <a:ea typeface="Arial"/>
                <a:cs typeface="Arial"/>
                <a:sym typeface="Arial"/>
              </a:rPr>
              <a:t>Make sure that they understand</a:t>
            </a:r>
            <a:r>
              <a:rPr lang="en-US" sz="2000" b="0" i="0" u="none" strike="noStrike" cap="none" dirty="0" smtClean="0">
                <a:solidFill>
                  <a:schemeClr val="lt1"/>
                </a:solidFill>
                <a:latin typeface="Arial"/>
                <a:ea typeface="Arial"/>
                <a:cs typeface="Arial"/>
                <a:sym typeface="Arial"/>
              </a:rPr>
              <a:t> that we support them </a:t>
            </a:r>
            <a:endParaRPr lang="en-US" sz="2000" b="0" i="0" u="none" strike="noStrike" cap="none" baseline="0" dirty="0">
              <a:solidFill>
                <a:schemeClr val="lt1"/>
              </a:solidFill>
              <a:latin typeface="Arial"/>
              <a:ea typeface="Arial"/>
              <a:cs typeface="Arial"/>
              <a:sym typeface="Arial"/>
            </a:endParaRPr>
          </a:p>
        </p:txBody>
      </p:sp>
      <p:sp>
        <p:nvSpPr>
          <p:cNvPr id="142" name="Shape 142"/>
          <p:cNvSpPr txBox="1"/>
          <p:nvPr/>
        </p:nvSpPr>
        <p:spPr>
          <a:xfrm>
            <a:off x="4114798" y="3794119"/>
            <a:ext cx="3657600" cy="7847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baseline="0" dirty="0" smtClean="0">
                <a:solidFill>
                  <a:schemeClr val="lt1"/>
                </a:solidFill>
                <a:latin typeface="Arial"/>
                <a:ea typeface="Arial"/>
                <a:cs typeface="Arial"/>
                <a:sym typeface="Arial"/>
              </a:rPr>
              <a:t>Engage in conversation, make them feel</a:t>
            </a:r>
            <a:r>
              <a:rPr lang="en-US" sz="2000" b="0" i="0" u="none" strike="noStrike" cap="none" dirty="0" smtClean="0">
                <a:solidFill>
                  <a:schemeClr val="lt1"/>
                </a:solidFill>
                <a:latin typeface="Arial"/>
                <a:ea typeface="Arial"/>
                <a:cs typeface="Arial"/>
                <a:sym typeface="Arial"/>
              </a:rPr>
              <a:t> important </a:t>
            </a:r>
            <a:r>
              <a:rPr lang="en-US" sz="2000" b="0" i="0" u="none" strike="noStrike" cap="none" dirty="0" smtClean="0">
                <a:solidFill>
                  <a:schemeClr val="lt1"/>
                </a:solidFill>
                <a:latin typeface="Arial"/>
                <a:ea typeface="Arial"/>
                <a:cs typeface="Arial"/>
                <a:sym typeface="Arial"/>
              </a:rPr>
              <a:t>too—whole family is affected </a:t>
            </a:r>
            <a:endParaRPr lang="en-US" sz="2000" b="0" i="0" u="none" strike="noStrike" cap="none" baseline="0" dirty="0">
              <a:solidFill>
                <a:schemeClr val="lt1"/>
              </a:solidFill>
              <a:latin typeface="Arial"/>
              <a:ea typeface="Arial"/>
              <a:cs typeface="Arial"/>
              <a:sym typeface="Arial"/>
            </a:endParaRPr>
          </a:p>
        </p:txBody>
      </p:sp>
      <p:grpSp>
        <p:nvGrpSpPr>
          <p:cNvPr id="15" name="Shape 137"/>
          <p:cNvGrpSpPr/>
          <p:nvPr/>
        </p:nvGrpSpPr>
        <p:grpSpPr>
          <a:xfrm>
            <a:off x="2819399" y="5105962"/>
            <a:ext cx="1143000" cy="1138990"/>
            <a:chOff x="2819400" y="5257800"/>
            <a:chExt cx="1143000" cy="1138990"/>
          </a:xfrm>
        </p:grpSpPr>
        <p:sp>
          <p:nvSpPr>
            <p:cNvPr id="16" name="Shape 138"/>
            <p:cNvSpPr/>
            <p:nvPr/>
          </p:nvSpPr>
          <p:spPr>
            <a:xfrm>
              <a:off x="2819400" y="5257800"/>
              <a:ext cx="1143000" cy="1138990"/>
            </a:xfrm>
            <a:prstGeom prst="donut">
              <a:avLst>
                <a:gd name="adj" fmla="val 4511"/>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7" name="Shape 139"/>
            <p:cNvSpPr/>
            <p:nvPr/>
          </p:nvSpPr>
          <p:spPr>
            <a:xfrm>
              <a:off x="2971800" y="5410200"/>
              <a:ext cx="838198" cy="838199"/>
            </a:xfrm>
            <a:prstGeom prst="ellipse">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8" name="Shape 140"/>
            <p:cNvSpPr txBox="1"/>
            <p:nvPr/>
          </p:nvSpPr>
          <p:spPr>
            <a:xfrm>
              <a:off x="3048000" y="5410200"/>
              <a:ext cx="685799"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0" i="0" u="none" strike="noStrike" cap="none" baseline="0" dirty="0">
                  <a:solidFill>
                    <a:srgbClr val="FFD10D"/>
                  </a:solidFill>
                  <a:latin typeface="Arial"/>
                  <a:ea typeface="Arial"/>
                  <a:cs typeface="Arial"/>
                  <a:sym typeface="Arial"/>
                </a:rPr>
                <a:t>3</a:t>
              </a:r>
            </a:p>
          </p:txBody>
        </p:sp>
      </p:grpSp>
      <p:sp>
        <p:nvSpPr>
          <p:cNvPr id="19" name="Shape 143"/>
          <p:cNvSpPr txBox="1"/>
          <p:nvPr/>
        </p:nvSpPr>
        <p:spPr>
          <a:xfrm>
            <a:off x="4116976" y="5327612"/>
            <a:ext cx="3886200" cy="7847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dirty="0" smtClean="0">
                <a:solidFill>
                  <a:schemeClr val="lt1"/>
                </a:solidFill>
              </a:rPr>
              <a:t>They are still helpful, even if their loved one has passed </a:t>
            </a:r>
            <a:endParaRPr lang="en-US" sz="2000" b="0" i="0" u="none" strike="noStrike" cap="none" baseline="0"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081245534"/>
      </p:ext>
    </p:extLst>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Shape 126"/>
          <p:cNvPicPr preferRelativeResize="0"/>
          <p:nvPr/>
        </p:nvPicPr>
        <p:blipFill rotWithShape="1">
          <a:blip r:embed="rId3">
            <a:alphaModFix/>
          </a:blip>
          <a:srcRect l="4167" r="71667"/>
          <a:stretch/>
        </p:blipFill>
        <p:spPr>
          <a:xfrm>
            <a:off x="381000" y="0"/>
            <a:ext cx="2209799" cy="6858000"/>
          </a:xfrm>
          <a:prstGeom prst="rect">
            <a:avLst/>
          </a:prstGeom>
          <a:noFill/>
          <a:ln>
            <a:noFill/>
          </a:ln>
        </p:spPr>
      </p:pic>
      <p:sp>
        <p:nvSpPr>
          <p:cNvPr id="127" name="Shape 127"/>
          <p:cNvSpPr txBox="1"/>
          <p:nvPr/>
        </p:nvSpPr>
        <p:spPr>
          <a:xfrm>
            <a:off x="2971797" y="183445"/>
            <a:ext cx="5181603" cy="984884"/>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buSzPct val="25000"/>
              <a:buNone/>
            </a:pPr>
            <a:r>
              <a:rPr lang="en-US" sz="5800" dirty="0" smtClean="0">
                <a:solidFill>
                  <a:srgbClr val="FFD10D"/>
                </a:solidFill>
              </a:rPr>
              <a:t>Caregivers that want support </a:t>
            </a:r>
            <a:endParaRPr lang="en-US" sz="5800" b="0" i="0" u="none" strike="noStrike" cap="none" baseline="0" dirty="0">
              <a:solidFill>
                <a:srgbClr val="FFD10D"/>
              </a:solidFill>
              <a:latin typeface="Arial"/>
              <a:ea typeface="Arial"/>
              <a:cs typeface="Arial"/>
              <a:sym typeface="Arial"/>
            </a:endParaRPr>
          </a:p>
        </p:txBody>
      </p:sp>
      <p:pic>
        <p:nvPicPr>
          <p:cNvPr id="128" name="Shape 128"/>
          <p:cNvPicPr preferRelativeResize="0"/>
          <p:nvPr/>
        </p:nvPicPr>
        <p:blipFill rotWithShape="1">
          <a:blip r:embed="rId4">
            <a:alphaModFix/>
          </a:blip>
          <a:srcRect/>
          <a:stretch/>
        </p:blipFill>
        <p:spPr>
          <a:xfrm>
            <a:off x="7696200" y="0"/>
            <a:ext cx="1447800" cy="1387193"/>
          </a:xfrm>
          <a:prstGeom prst="rect">
            <a:avLst/>
          </a:prstGeom>
          <a:noFill/>
          <a:ln>
            <a:noFill/>
          </a:ln>
        </p:spPr>
      </p:pic>
      <p:grpSp>
        <p:nvGrpSpPr>
          <p:cNvPr id="129" name="Shape 129"/>
          <p:cNvGrpSpPr/>
          <p:nvPr/>
        </p:nvGrpSpPr>
        <p:grpSpPr>
          <a:xfrm>
            <a:off x="2819397" y="2106317"/>
            <a:ext cx="1143000" cy="1139100"/>
            <a:chOff x="2743200" y="1143000"/>
            <a:chExt cx="1143000" cy="1139100"/>
          </a:xfrm>
        </p:grpSpPr>
        <p:sp>
          <p:nvSpPr>
            <p:cNvPr id="130" name="Shape 130"/>
            <p:cNvSpPr/>
            <p:nvPr/>
          </p:nvSpPr>
          <p:spPr>
            <a:xfrm>
              <a:off x="2743200" y="1143000"/>
              <a:ext cx="1143000" cy="1139100"/>
            </a:xfrm>
            <a:prstGeom prst="donut">
              <a:avLst>
                <a:gd name="adj" fmla="val 4511"/>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31" name="Shape 131"/>
            <p:cNvSpPr/>
            <p:nvPr/>
          </p:nvSpPr>
          <p:spPr>
            <a:xfrm>
              <a:off x="2895600" y="1295400"/>
              <a:ext cx="838198" cy="838199"/>
            </a:xfrm>
            <a:prstGeom prst="ellipse">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32" name="Shape 132"/>
            <p:cNvSpPr txBox="1"/>
            <p:nvPr/>
          </p:nvSpPr>
          <p:spPr>
            <a:xfrm>
              <a:off x="2971800" y="1286470"/>
              <a:ext cx="685799" cy="9233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0" i="0" u="none" strike="noStrike" cap="none" baseline="0">
                  <a:solidFill>
                    <a:srgbClr val="FFD10D"/>
                  </a:solidFill>
                  <a:latin typeface="Arial"/>
                  <a:ea typeface="Arial"/>
                  <a:cs typeface="Arial"/>
                  <a:sym typeface="Arial"/>
                </a:rPr>
                <a:t>1</a:t>
              </a:r>
            </a:p>
          </p:txBody>
        </p:sp>
      </p:grpSp>
      <p:grpSp>
        <p:nvGrpSpPr>
          <p:cNvPr id="133" name="Shape 133"/>
          <p:cNvGrpSpPr/>
          <p:nvPr/>
        </p:nvGrpSpPr>
        <p:grpSpPr>
          <a:xfrm>
            <a:off x="2830283" y="3617040"/>
            <a:ext cx="1143000" cy="1138990"/>
            <a:chOff x="2819400" y="3209330"/>
            <a:chExt cx="1143000" cy="1138990"/>
          </a:xfrm>
        </p:grpSpPr>
        <p:sp>
          <p:nvSpPr>
            <p:cNvPr id="134" name="Shape 134"/>
            <p:cNvSpPr/>
            <p:nvPr/>
          </p:nvSpPr>
          <p:spPr>
            <a:xfrm>
              <a:off x="2819400" y="3209330"/>
              <a:ext cx="1143000" cy="1138990"/>
            </a:xfrm>
            <a:prstGeom prst="donut">
              <a:avLst>
                <a:gd name="adj" fmla="val 4511"/>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35" name="Shape 135"/>
            <p:cNvSpPr/>
            <p:nvPr/>
          </p:nvSpPr>
          <p:spPr>
            <a:xfrm>
              <a:off x="2971800" y="3361730"/>
              <a:ext cx="838198" cy="838199"/>
            </a:xfrm>
            <a:prstGeom prst="ellipse">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36" name="Shape 136"/>
            <p:cNvSpPr txBox="1"/>
            <p:nvPr/>
          </p:nvSpPr>
          <p:spPr>
            <a:xfrm>
              <a:off x="3048000" y="3352800"/>
              <a:ext cx="685799"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0" i="0" u="none" strike="noStrike" cap="none" baseline="0">
                  <a:solidFill>
                    <a:srgbClr val="FFD10D"/>
                  </a:solidFill>
                  <a:latin typeface="Arial"/>
                  <a:ea typeface="Arial"/>
                  <a:cs typeface="Arial"/>
                  <a:sym typeface="Arial"/>
                </a:rPr>
                <a:t>2</a:t>
              </a:r>
            </a:p>
          </p:txBody>
        </p:sp>
      </p:grpSp>
      <p:grpSp>
        <p:nvGrpSpPr>
          <p:cNvPr id="137" name="Shape 137"/>
          <p:cNvGrpSpPr/>
          <p:nvPr/>
        </p:nvGrpSpPr>
        <p:grpSpPr>
          <a:xfrm>
            <a:off x="2819399" y="5105962"/>
            <a:ext cx="1143000" cy="1138990"/>
            <a:chOff x="2819400" y="5257800"/>
            <a:chExt cx="1143000" cy="1138990"/>
          </a:xfrm>
        </p:grpSpPr>
        <p:sp>
          <p:nvSpPr>
            <p:cNvPr id="138" name="Shape 138"/>
            <p:cNvSpPr/>
            <p:nvPr/>
          </p:nvSpPr>
          <p:spPr>
            <a:xfrm>
              <a:off x="2819400" y="5257800"/>
              <a:ext cx="1143000" cy="1138990"/>
            </a:xfrm>
            <a:prstGeom prst="donut">
              <a:avLst>
                <a:gd name="adj" fmla="val 4511"/>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39" name="Shape 139"/>
            <p:cNvSpPr/>
            <p:nvPr/>
          </p:nvSpPr>
          <p:spPr>
            <a:xfrm>
              <a:off x="2971800" y="5410200"/>
              <a:ext cx="838198" cy="838199"/>
            </a:xfrm>
            <a:prstGeom prst="ellipse">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40" name="Shape 140"/>
            <p:cNvSpPr txBox="1"/>
            <p:nvPr/>
          </p:nvSpPr>
          <p:spPr>
            <a:xfrm>
              <a:off x="3048000" y="5410200"/>
              <a:ext cx="685799"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0" i="0" u="none" strike="noStrike" cap="none" baseline="0" dirty="0">
                  <a:solidFill>
                    <a:srgbClr val="FFD10D"/>
                  </a:solidFill>
                  <a:latin typeface="Arial"/>
                  <a:ea typeface="Arial"/>
                  <a:cs typeface="Arial"/>
                  <a:sym typeface="Arial"/>
                </a:rPr>
                <a:t>3</a:t>
              </a:r>
            </a:p>
          </p:txBody>
        </p:sp>
      </p:grpSp>
      <p:sp>
        <p:nvSpPr>
          <p:cNvPr id="141" name="Shape 141"/>
          <p:cNvSpPr txBox="1"/>
          <p:nvPr/>
        </p:nvSpPr>
        <p:spPr>
          <a:xfrm>
            <a:off x="4038596" y="2243437"/>
            <a:ext cx="4227000" cy="11696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baseline="0" dirty="0" smtClean="0">
                <a:solidFill>
                  <a:schemeClr val="lt1"/>
                </a:solidFill>
                <a:latin typeface="Arial"/>
                <a:ea typeface="Arial"/>
                <a:cs typeface="Arial"/>
                <a:sym typeface="Arial"/>
              </a:rPr>
              <a:t>If possible,</a:t>
            </a:r>
            <a:r>
              <a:rPr lang="en-US" sz="2000" b="0" i="0" u="none" strike="noStrike" cap="none" dirty="0" smtClean="0">
                <a:solidFill>
                  <a:schemeClr val="lt1"/>
                </a:solidFill>
                <a:latin typeface="Arial"/>
                <a:ea typeface="Arial"/>
                <a:cs typeface="Arial"/>
                <a:sym typeface="Arial"/>
              </a:rPr>
              <a:t> take them to the group room (Evanston, Rush). Welcome them back while their loved one is in treatment or with doctors </a:t>
            </a:r>
            <a:endParaRPr lang="en-US" sz="2000" b="0" i="0" u="none" strike="noStrike" cap="none" baseline="0" dirty="0">
              <a:solidFill>
                <a:schemeClr val="lt1"/>
              </a:solidFill>
              <a:latin typeface="Arial"/>
              <a:ea typeface="Arial"/>
              <a:cs typeface="Arial"/>
              <a:sym typeface="Arial"/>
            </a:endParaRPr>
          </a:p>
        </p:txBody>
      </p:sp>
      <p:sp>
        <p:nvSpPr>
          <p:cNvPr id="142" name="Shape 142"/>
          <p:cNvSpPr txBox="1"/>
          <p:nvPr/>
        </p:nvSpPr>
        <p:spPr>
          <a:xfrm>
            <a:off x="4114798" y="3794119"/>
            <a:ext cx="3657600" cy="7847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baseline="0" dirty="0" smtClean="0">
                <a:solidFill>
                  <a:schemeClr val="lt1"/>
                </a:solidFill>
                <a:latin typeface="Arial"/>
                <a:ea typeface="Arial"/>
                <a:cs typeface="Arial"/>
                <a:sym typeface="Arial"/>
              </a:rPr>
              <a:t>Sidetrack patient with another volunteer or visitor </a:t>
            </a:r>
            <a:endParaRPr lang="en-US" sz="2000" b="0" i="0" u="none" strike="noStrike" cap="none" baseline="0" dirty="0">
              <a:solidFill>
                <a:schemeClr val="lt1"/>
              </a:solidFill>
              <a:latin typeface="Arial"/>
              <a:ea typeface="Arial"/>
              <a:cs typeface="Arial"/>
              <a:sym typeface="Arial"/>
            </a:endParaRPr>
          </a:p>
        </p:txBody>
      </p:sp>
      <p:sp>
        <p:nvSpPr>
          <p:cNvPr id="143" name="Shape 143"/>
          <p:cNvSpPr txBox="1"/>
          <p:nvPr/>
        </p:nvSpPr>
        <p:spPr>
          <a:xfrm>
            <a:off x="4116976" y="5327612"/>
            <a:ext cx="3886200" cy="7847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baseline="0" dirty="0" smtClean="0">
                <a:solidFill>
                  <a:schemeClr val="lt1"/>
                </a:solidFill>
                <a:latin typeface="Arial"/>
                <a:ea typeface="Arial"/>
                <a:cs typeface="Arial"/>
                <a:sym typeface="Arial"/>
              </a:rPr>
              <a:t>Ask them how they are doing—be</a:t>
            </a:r>
            <a:r>
              <a:rPr lang="en-US" sz="2000" b="0" i="0" u="none" strike="noStrike" cap="none" dirty="0" smtClean="0">
                <a:solidFill>
                  <a:schemeClr val="lt1"/>
                </a:solidFill>
                <a:latin typeface="Arial"/>
                <a:ea typeface="Arial"/>
                <a:cs typeface="Arial"/>
                <a:sym typeface="Arial"/>
              </a:rPr>
              <a:t> prepared for reaction </a:t>
            </a:r>
            <a:endParaRPr lang="en-US" sz="2000" b="0" i="0" u="none" strike="noStrike" cap="none" baseline="0"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298305419"/>
      </p:ext>
    </p:extLst>
  </p:cSld>
  <p:clrMapOvr>
    <a:masterClrMapping/>
  </p:clrMapOvr>
  <p:transition xmlns:p14="http://schemas.microsoft.com/office/powerpoint/2010/mai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grpSp>
        <p:nvGrpSpPr>
          <p:cNvPr id="160" name="Shape 160"/>
          <p:cNvGrpSpPr/>
          <p:nvPr/>
        </p:nvGrpSpPr>
        <p:grpSpPr>
          <a:xfrm>
            <a:off x="533400" y="3581400"/>
            <a:ext cx="2297767" cy="2447655"/>
            <a:chOff x="914400" y="2667000"/>
            <a:chExt cx="2297767" cy="2447655"/>
          </a:xfrm>
        </p:grpSpPr>
        <p:sp>
          <p:nvSpPr>
            <p:cNvPr id="161" name="Shape 161"/>
            <p:cNvSpPr/>
            <p:nvPr/>
          </p:nvSpPr>
          <p:spPr>
            <a:xfrm>
              <a:off x="914400" y="2667000"/>
              <a:ext cx="2286000" cy="2438399"/>
            </a:xfrm>
            <a:prstGeom prst="foldedCorner">
              <a:avLst>
                <a:gd name="adj" fmla="val 16667"/>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62" name="Shape 162"/>
            <p:cNvSpPr/>
            <p:nvPr/>
          </p:nvSpPr>
          <p:spPr>
            <a:xfrm rot="-2747338">
              <a:off x="2676765" y="4724513"/>
              <a:ext cx="531540" cy="235247"/>
            </a:xfrm>
            <a:prstGeom prst="triangle">
              <a:avLst>
                <a:gd name="adj" fmla="val 50000"/>
              </a:avLst>
            </a:prstGeom>
            <a:solidFill>
              <a:srgbClr val="FFCC00"/>
            </a:solidFill>
            <a:ln w="25400" cap="flat" cmpd="sng">
              <a:solidFill>
                <a:srgbClr val="FFCC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grpSp>
        <p:nvGrpSpPr>
          <p:cNvPr id="163" name="Shape 163"/>
          <p:cNvGrpSpPr/>
          <p:nvPr/>
        </p:nvGrpSpPr>
        <p:grpSpPr>
          <a:xfrm>
            <a:off x="3505200" y="3581400"/>
            <a:ext cx="2297767" cy="2447655"/>
            <a:chOff x="3886200" y="3505200"/>
            <a:chExt cx="2297767" cy="2447655"/>
          </a:xfrm>
        </p:grpSpPr>
        <p:sp>
          <p:nvSpPr>
            <p:cNvPr id="164" name="Shape 164"/>
            <p:cNvSpPr/>
            <p:nvPr/>
          </p:nvSpPr>
          <p:spPr>
            <a:xfrm>
              <a:off x="3886200" y="3505200"/>
              <a:ext cx="2286000" cy="2438399"/>
            </a:xfrm>
            <a:prstGeom prst="foldedCorner">
              <a:avLst>
                <a:gd name="adj" fmla="val 16667"/>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65" name="Shape 165"/>
            <p:cNvSpPr/>
            <p:nvPr/>
          </p:nvSpPr>
          <p:spPr>
            <a:xfrm rot="-2747338">
              <a:off x="5648565" y="5562713"/>
              <a:ext cx="531540" cy="235247"/>
            </a:xfrm>
            <a:prstGeom prst="triangle">
              <a:avLst>
                <a:gd name="adj" fmla="val 50000"/>
              </a:avLst>
            </a:prstGeom>
            <a:solidFill>
              <a:srgbClr val="FFCC00"/>
            </a:solidFill>
            <a:ln w="25400" cap="flat" cmpd="sng">
              <a:solidFill>
                <a:srgbClr val="FFCC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grpSp>
        <p:nvGrpSpPr>
          <p:cNvPr id="166" name="Shape 166"/>
          <p:cNvGrpSpPr/>
          <p:nvPr/>
        </p:nvGrpSpPr>
        <p:grpSpPr>
          <a:xfrm>
            <a:off x="6324600" y="3581400"/>
            <a:ext cx="2297766" cy="2447655"/>
            <a:chOff x="6629400" y="3505200"/>
            <a:chExt cx="2297766" cy="2447655"/>
          </a:xfrm>
        </p:grpSpPr>
        <p:sp>
          <p:nvSpPr>
            <p:cNvPr id="167" name="Shape 167"/>
            <p:cNvSpPr/>
            <p:nvPr/>
          </p:nvSpPr>
          <p:spPr>
            <a:xfrm>
              <a:off x="6629400" y="3505200"/>
              <a:ext cx="2286000" cy="2438399"/>
            </a:xfrm>
            <a:prstGeom prst="foldedCorner">
              <a:avLst>
                <a:gd name="adj" fmla="val 16667"/>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68" name="Shape 168"/>
            <p:cNvSpPr/>
            <p:nvPr/>
          </p:nvSpPr>
          <p:spPr>
            <a:xfrm rot="-2747338">
              <a:off x="8391764" y="5562713"/>
              <a:ext cx="531540" cy="235247"/>
            </a:xfrm>
            <a:prstGeom prst="triangle">
              <a:avLst>
                <a:gd name="adj" fmla="val 50000"/>
              </a:avLst>
            </a:prstGeom>
            <a:solidFill>
              <a:srgbClr val="FFCC00"/>
            </a:solidFill>
            <a:ln w="25400" cap="flat" cmpd="sng">
              <a:solidFill>
                <a:srgbClr val="FFCC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grpSp>
        <p:nvGrpSpPr>
          <p:cNvPr id="169" name="Shape 169"/>
          <p:cNvGrpSpPr/>
          <p:nvPr/>
        </p:nvGrpSpPr>
        <p:grpSpPr>
          <a:xfrm>
            <a:off x="762000" y="2514600"/>
            <a:ext cx="1752600" cy="1760127"/>
            <a:chOff x="762000" y="2362200"/>
            <a:chExt cx="1752600" cy="1760127"/>
          </a:xfrm>
        </p:grpSpPr>
        <p:sp>
          <p:nvSpPr>
            <p:cNvPr id="170" name="Shape 170"/>
            <p:cNvSpPr/>
            <p:nvPr/>
          </p:nvSpPr>
          <p:spPr>
            <a:xfrm>
              <a:off x="762000" y="2362200"/>
              <a:ext cx="1752600" cy="1760127"/>
            </a:xfrm>
            <a:prstGeom prst="donut">
              <a:avLst>
                <a:gd name="adj" fmla="val 4511"/>
              </a:avLst>
            </a:prstGeom>
            <a:solidFill>
              <a:srgbClr val="FFCC00"/>
            </a:solidFill>
            <a:ln w="25400" cap="flat" cmpd="sng">
              <a:solidFill>
                <a:srgbClr val="FFCC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71" name="Shape 171"/>
            <p:cNvSpPr/>
            <p:nvPr/>
          </p:nvSpPr>
          <p:spPr>
            <a:xfrm>
              <a:off x="914400" y="2514600"/>
              <a:ext cx="1447800" cy="1447800"/>
            </a:xfrm>
            <a:prstGeom prst="ellipse">
              <a:avLst/>
            </a:prstGeom>
            <a:solidFill>
              <a:srgbClr val="FFCC00"/>
            </a:solidFill>
            <a:ln w="25400" cap="flat" cmpd="sng">
              <a:solidFill>
                <a:srgbClr val="FFCC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grpSp>
        <p:nvGrpSpPr>
          <p:cNvPr id="172" name="Shape 172"/>
          <p:cNvGrpSpPr/>
          <p:nvPr/>
        </p:nvGrpSpPr>
        <p:grpSpPr>
          <a:xfrm>
            <a:off x="3733800" y="2514600"/>
            <a:ext cx="1752600" cy="1760127"/>
            <a:chOff x="3733800" y="2354673"/>
            <a:chExt cx="1752600" cy="1760127"/>
          </a:xfrm>
        </p:grpSpPr>
        <p:sp>
          <p:nvSpPr>
            <p:cNvPr id="173" name="Shape 173"/>
            <p:cNvSpPr/>
            <p:nvPr/>
          </p:nvSpPr>
          <p:spPr>
            <a:xfrm>
              <a:off x="3733800" y="2354673"/>
              <a:ext cx="1752600" cy="1760127"/>
            </a:xfrm>
            <a:prstGeom prst="donut">
              <a:avLst>
                <a:gd name="adj" fmla="val 4511"/>
              </a:avLst>
            </a:prstGeom>
            <a:solidFill>
              <a:srgbClr val="FFCC00"/>
            </a:solidFill>
            <a:ln w="25400" cap="flat" cmpd="sng">
              <a:solidFill>
                <a:srgbClr val="FFCC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74" name="Shape 174"/>
            <p:cNvSpPr/>
            <p:nvPr/>
          </p:nvSpPr>
          <p:spPr>
            <a:xfrm>
              <a:off x="3886200" y="2507073"/>
              <a:ext cx="1447800" cy="1447800"/>
            </a:xfrm>
            <a:prstGeom prst="ellipse">
              <a:avLst/>
            </a:prstGeom>
            <a:solidFill>
              <a:srgbClr val="FFCC00"/>
            </a:solidFill>
            <a:ln w="25400" cap="flat" cmpd="sng">
              <a:solidFill>
                <a:srgbClr val="FFCC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grpSp>
        <p:nvGrpSpPr>
          <p:cNvPr id="175" name="Shape 175"/>
          <p:cNvGrpSpPr/>
          <p:nvPr/>
        </p:nvGrpSpPr>
        <p:grpSpPr>
          <a:xfrm>
            <a:off x="6629400" y="2514600"/>
            <a:ext cx="1752600" cy="1760127"/>
            <a:chOff x="6629400" y="2362200"/>
            <a:chExt cx="1752600" cy="1760127"/>
          </a:xfrm>
        </p:grpSpPr>
        <p:sp>
          <p:nvSpPr>
            <p:cNvPr id="176" name="Shape 176"/>
            <p:cNvSpPr/>
            <p:nvPr/>
          </p:nvSpPr>
          <p:spPr>
            <a:xfrm>
              <a:off x="6629400" y="2362200"/>
              <a:ext cx="1752600" cy="1760127"/>
            </a:xfrm>
            <a:prstGeom prst="donut">
              <a:avLst>
                <a:gd name="adj" fmla="val 4511"/>
              </a:avLst>
            </a:prstGeom>
            <a:solidFill>
              <a:srgbClr val="FFCC00"/>
            </a:solidFill>
            <a:ln w="25400" cap="flat" cmpd="sng">
              <a:solidFill>
                <a:srgbClr val="FFCC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77" name="Shape 177"/>
            <p:cNvSpPr/>
            <p:nvPr/>
          </p:nvSpPr>
          <p:spPr>
            <a:xfrm>
              <a:off x="6781800" y="2514600"/>
              <a:ext cx="1447800" cy="1447800"/>
            </a:xfrm>
            <a:prstGeom prst="ellipse">
              <a:avLst/>
            </a:prstGeom>
            <a:solidFill>
              <a:srgbClr val="FFCC00"/>
            </a:solidFill>
            <a:ln w="25400" cap="flat" cmpd="sng">
              <a:solidFill>
                <a:srgbClr val="FFCC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cxnSp>
        <p:nvCxnSpPr>
          <p:cNvPr id="178" name="Shape 178"/>
          <p:cNvCxnSpPr/>
          <p:nvPr/>
        </p:nvCxnSpPr>
        <p:spPr>
          <a:xfrm>
            <a:off x="381000" y="990600"/>
            <a:ext cx="8458200" cy="0"/>
          </a:xfrm>
          <a:prstGeom prst="straightConnector1">
            <a:avLst/>
          </a:prstGeom>
          <a:noFill/>
          <a:ln w="130175" cap="flat" cmpd="sng">
            <a:solidFill>
              <a:schemeClr val="lt1"/>
            </a:solidFill>
            <a:prstDash val="solid"/>
            <a:round/>
            <a:headEnd type="none" w="med" len="med"/>
            <a:tailEnd type="none" w="med" len="med"/>
          </a:ln>
        </p:spPr>
      </p:cxnSp>
      <p:pic>
        <p:nvPicPr>
          <p:cNvPr id="179" name="Shape 179"/>
          <p:cNvPicPr preferRelativeResize="0"/>
          <p:nvPr/>
        </p:nvPicPr>
        <p:blipFill rotWithShape="1">
          <a:blip r:embed="rId3">
            <a:alphaModFix/>
          </a:blip>
          <a:srcRect/>
          <a:stretch/>
        </p:blipFill>
        <p:spPr>
          <a:xfrm>
            <a:off x="8001000" y="-64496"/>
            <a:ext cx="1066799" cy="1022143"/>
          </a:xfrm>
          <a:prstGeom prst="rect">
            <a:avLst/>
          </a:prstGeom>
          <a:noFill/>
          <a:ln>
            <a:noFill/>
          </a:ln>
        </p:spPr>
      </p:pic>
      <p:sp>
        <p:nvSpPr>
          <p:cNvPr id="180" name="Shape 180"/>
          <p:cNvSpPr/>
          <p:nvPr/>
        </p:nvSpPr>
        <p:spPr>
          <a:xfrm>
            <a:off x="2781300" y="393297"/>
            <a:ext cx="3657600" cy="1291916"/>
          </a:xfrm>
          <a:prstGeom prst="rect">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81" name="Shape 181"/>
          <p:cNvSpPr txBox="1"/>
          <p:nvPr/>
        </p:nvSpPr>
        <p:spPr>
          <a:xfrm>
            <a:off x="2552700" y="529840"/>
            <a:ext cx="4038599" cy="742175"/>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300" dirty="0" smtClean="0">
                <a:solidFill>
                  <a:srgbClr val="4685D2"/>
                </a:solidFill>
              </a:rPr>
              <a:t>Some Resources</a:t>
            </a:r>
            <a:endParaRPr lang="en-US" sz="2000" b="0" i="0" u="none" strike="noStrike" cap="none" baseline="0" dirty="0">
              <a:solidFill>
                <a:srgbClr val="4685D2"/>
              </a:solidFill>
              <a:latin typeface="Arial"/>
              <a:ea typeface="Arial"/>
              <a:cs typeface="Arial"/>
              <a:sym typeface="Arial"/>
            </a:endParaRPr>
          </a:p>
        </p:txBody>
      </p:sp>
      <p:sp>
        <p:nvSpPr>
          <p:cNvPr id="183" name="Shape 183"/>
          <p:cNvSpPr txBox="1"/>
          <p:nvPr/>
        </p:nvSpPr>
        <p:spPr>
          <a:xfrm>
            <a:off x="1066800" y="3048000"/>
            <a:ext cx="1295400"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0" i="0" u="none" strike="noStrike" cap="none" baseline="0">
                <a:solidFill>
                  <a:schemeClr val="lt1"/>
                </a:solidFill>
                <a:latin typeface="Calibri"/>
                <a:ea typeface="Calibri"/>
                <a:cs typeface="Calibri"/>
                <a:sym typeface="Calibri"/>
              </a:rPr>
              <a:t>Step 1</a:t>
            </a:r>
          </a:p>
        </p:txBody>
      </p:sp>
      <p:sp>
        <p:nvSpPr>
          <p:cNvPr id="184" name="Shape 184"/>
          <p:cNvSpPr txBox="1"/>
          <p:nvPr/>
        </p:nvSpPr>
        <p:spPr>
          <a:xfrm>
            <a:off x="4038600" y="3048000"/>
            <a:ext cx="1295400"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0" i="0" u="none" strike="noStrike" cap="none" baseline="0">
                <a:solidFill>
                  <a:schemeClr val="lt1"/>
                </a:solidFill>
                <a:latin typeface="Calibri"/>
                <a:ea typeface="Calibri"/>
                <a:cs typeface="Calibri"/>
                <a:sym typeface="Calibri"/>
              </a:rPr>
              <a:t>Step 2</a:t>
            </a:r>
          </a:p>
        </p:txBody>
      </p:sp>
      <p:sp>
        <p:nvSpPr>
          <p:cNvPr id="185" name="Shape 185"/>
          <p:cNvSpPr txBox="1"/>
          <p:nvPr/>
        </p:nvSpPr>
        <p:spPr>
          <a:xfrm>
            <a:off x="6934200" y="3048000"/>
            <a:ext cx="1295400"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0" i="0" u="none" strike="noStrike" cap="none" baseline="0">
                <a:solidFill>
                  <a:schemeClr val="lt1"/>
                </a:solidFill>
                <a:latin typeface="Calibri"/>
                <a:ea typeface="Calibri"/>
                <a:cs typeface="Calibri"/>
                <a:sym typeface="Calibri"/>
              </a:rPr>
              <a:t>Step 3</a:t>
            </a:r>
          </a:p>
        </p:txBody>
      </p:sp>
      <p:sp>
        <p:nvSpPr>
          <p:cNvPr id="186" name="Shape 186"/>
          <p:cNvSpPr txBox="1"/>
          <p:nvPr/>
        </p:nvSpPr>
        <p:spPr>
          <a:xfrm>
            <a:off x="685800" y="4160905"/>
            <a:ext cx="2095500" cy="163487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300" dirty="0" smtClean="0">
                <a:solidFill>
                  <a:srgbClr val="4987D3"/>
                </a:solidFill>
                <a:latin typeface="Calibri"/>
                <a:ea typeface="Calibri"/>
                <a:cs typeface="Calibri"/>
                <a:sym typeface="Calibri"/>
              </a:rPr>
              <a:t>You may refer people to these </a:t>
            </a:r>
            <a:r>
              <a:rPr lang="en-US" sz="2300" dirty="0" smtClean="0">
                <a:solidFill>
                  <a:srgbClr val="4987D3"/>
                </a:solidFill>
                <a:latin typeface="Calibri"/>
                <a:ea typeface="Calibri"/>
                <a:cs typeface="Calibri"/>
                <a:sym typeface="Calibri"/>
                <a:hlinkClick r:id="rId4"/>
              </a:rPr>
              <a:t>partner organizations  </a:t>
            </a:r>
            <a:r>
              <a:rPr lang="en-US" sz="2300" dirty="0" smtClean="0">
                <a:solidFill>
                  <a:srgbClr val="4987D3"/>
                </a:solidFill>
                <a:latin typeface="Calibri"/>
                <a:ea typeface="Calibri"/>
                <a:cs typeface="Calibri"/>
                <a:sym typeface="Calibri"/>
              </a:rPr>
              <a:t>(please review) </a:t>
            </a:r>
            <a:endParaRPr lang="en-US" sz="2300" b="0" i="0" u="none" strike="noStrike" cap="none" baseline="0" dirty="0">
              <a:solidFill>
                <a:srgbClr val="4987D3"/>
              </a:solidFill>
              <a:latin typeface="Calibri"/>
              <a:ea typeface="Calibri"/>
              <a:cs typeface="Calibri"/>
              <a:sym typeface="Calibri"/>
            </a:endParaRPr>
          </a:p>
        </p:txBody>
      </p:sp>
      <p:sp>
        <p:nvSpPr>
          <p:cNvPr id="187" name="Shape 187"/>
          <p:cNvSpPr txBox="1"/>
          <p:nvPr/>
        </p:nvSpPr>
        <p:spPr>
          <a:xfrm>
            <a:off x="3391378" y="4314534"/>
            <a:ext cx="2482144" cy="166199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dirty="0" smtClean="0">
                <a:solidFill>
                  <a:srgbClr val="4987D3"/>
                </a:solidFill>
                <a:latin typeface="Calibri"/>
                <a:ea typeface="Calibri"/>
                <a:cs typeface="Calibri"/>
                <a:sym typeface="Calibri"/>
              </a:rPr>
              <a:t>Refer people to  </a:t>
            </a:r>
            <a:r>
              <a:rPr lang="en-US" sz="2400" dirty="0" smtClean="0">
                <a:solidFill>
                  <a:srgbClr val="4987D3"/>
                </a:solidFill>
                <a:latin typeface="Calibri"/>
                <a:ea typeface="Calibri"/>
                <a:cs typeface="Calibri"/>
                <a:sym typeface="Wingdings"/>
              </a:rPr>
              <a:t> </a:t>
            </a:r>
            <a:r>
              <a:rPr lang="en-US" sz="2400" dirty="0" smtClean="0">
                <a:solidFill>
                  <a:srgbClr val="4987D3"/>
                </a:solidFill>
                <a:latin typeface="Calibri"/>
                <a:ea typeface="Calibri"/>
                <a:cs typeface="Calibri"/>
                <a:sym typeface="Calibri"/>
              </a:rPr>
              <a:t>these organizations for specific concerns</a:t>
            </a:r>
            <a:endParaRPr lang="en-US" sz="2400" b="0" i="0" u="none" strike="noStrike" cap="none" baseline="0" dirty="0">
              <a:solidFill>
                <a:srgbClr val="FFFFFF"/>
              </a:solidFill>
              <a:latin typeface="Calibri"/>
              <a:ea typeface="Calibri"/>
              <a:cs typeface="Calibri"/>
              <a:sym typeface="Calibri"/>
            </a:endParaRPr>
          </a:p>
        </p:txBody>
      </p:sp>
      <p:sp>
        <p:nvSpPr>
          <p:cNvPr id="188" name="Shape 188"/>
          <p:cNvSpPr txBox="1"/>
          <p:nvPr/>
        </p:nvSpPr>
        <p:spPr>
          <a:xfrm>
            <a:off x="6248400" y="4274727"/>
            <a:ext cx="2438399" cy="2545617"/>
          </a:xfrm>
          <a:prstGeom prst="rect">
            <a:avLst/>
          </a:prstGeom>
          <a:noFill/>
          <a:ln>
            <a:noFill/>
          </a:ln>
        </p:spPr>
        <p:txBody>
          <a:bodyPr lIns="91425" tIns="45700" rIns="91425" bIns="45700" anchor="t" anchorCtr="0">
            <a:noAutofit/>
          </a:bodyPr>
          <a:lstStyle/>
          <a:p>
            <a:pPr lvl="0" algn="ctr">
              <a:buSzPct val="25000"/>
            </a:pPr>
            <a:r>
              <a:rPr lang="en-US" sz="2400" dirty="0" smtClean="0">
                <a:solidFill>
                  <a:srgbClr val="4987D3"/>
                </a:solidFill>
                <a:latin typeface="Calibri"/>
                <a:ea typeface="Calibri"/>
                <a:cs typeface="Calibri"/>
                <a:sym typeface="Calibri"/>
                <a:hlinkClick r:id="rId5"/>
              </a:rPr>
              <a:t>Here </a:t>
            </a:r>
            <a:r>
              <a:rPr lang="en-US" sz="2400" dirty="0" smtClean="0">
                <a:solidFill>
                  <a:srgbClr val="4987D3"/>
                </a:solidFill>
                <a:latin typeface="Calibri"/>
                <a:ea typeface="Calibri"/>
                <a:cs typeface="Calibri"/>
                <a:sym typeface="Calibri"/>
              </a:rPr>
              <a:t>are a few ways to introduce yourself at </a:t>
            </a:r>
            <a:r>
              <a:rPr lang="en-US" sz="2400" dirty="0">
                <a:solidFill>
                  <a:srgbClr val="4987D3"/>
                </a:solidFill>
                <a:latin typeface="Calibri"/>
                <a:ea typeface="Calibri"/>
                <a:cs typeface="Calibri"/>
                <a:sym typeface="Calibri"/>
              </a:rPr>
              <a:t>IA Socials! </a:t>
            </a:r>
            <a:endParaRPr lang="en-US" sz="1200" b="0" i="0" u="none" strike="noStrike" cap="none" baseline="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715174022"/>
      </p:ext>
    </p:extLst>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Shape 126"/>
          <p:cNvPicPr preferRelativeResize="0"/>
          <p:nvPr/>
        </p:nvPicPr>
        <p:blipFill rotWithShape="1">
          <a:blip r:embed="rId3">
            <a:alphaModFix/>
          </a:blip>
          <a:srcRect l="4167" r="71667"/>
          <a:stretch/>
        </p:blipFill>
        <p:spPr>
          <a:xfrm>
            <a:off x="381000" y="0"/>
            <a:ext cx="2209799" cy="6858000"/>
          </a:xfrm>
          <a:prstGeom prst="rect">
            <a:avLst/>
          </a:prstGeom>
          <a:noFill/>
          <a:ln>
            <a:noFill/>
          </a:ln>
        </p:spPr>
      </p:pic>
      <p:sp>
        <p:nvSpPr>
          <p:cNvPr id="127" name="Shape 127"/>
          <p:cNvSpPr txBox="1"/>
          <p:nvPr/>
        </p:nvSpPr>
        <p:spPr>
          <a:xfrm>
            <a:off x="2971797" y="611430"/>
            <a:ext cx="5181603" cy="984884"/>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buSzPct val="25000"/>
              <a:buNone/>
            </a:pPr>
            <a:r>
              <a:rPr lang="en-US" sz="5800" dirty="0" smtClean="0">
                <a:solidFill>
                  <a:srgbClr val="FFD10D"/>
                </a:solidFill>
              </a:rPr>
              <a:t>Rush Socials</a:t>
            </a:r>
            <a:endParaRPr lang="en-US" sz="5800" b="0" i="0" u="none" strike="noStrike" cap="none" baseline="0" dirty="0">
              <a:solidFill>
                <a:srgbClr val="FFD10D"/>
              </a:solidFill>
              <a:latin typeface="Arial"/>
              <a:ea typeface="Arial"/>
              <a:cs typeface="Arial"/>
              <a:sym typeface="Arial"/>
            </a:endParaRPr>
          </a:p>
        </p:txBody>
      </p:sp>
      <p:pic>
        <p:nvPicPr>
          <p:cNvPr id="128" name="Shape 128"/>
          <p:cNvPicPr preferRelativeResize="0"/>
          <p:nvPr/>
        </p:nvPicPr>
        <p:blipFill rotWithShape="1">
          <a:blip r:embed="rId4">
            <a:alphaModFix/>
          </a:blip>
          <a:srcRect/>
          <a:stretch/>
        </p:blipFill>
        <p:spPr>
          <a:xfrm>
            <a:off x="7696200" y="0"/>
            <a:ext cx="1447800" cy="1387193"/>
          </a:xfrm>
          <a:prstGeom prst="rect">
            <a:avLst/>
          </a:prstGeom>
          <a:noFill/>
          <a:ln>
            <a:noFill/>
          </a:ln>
        </p:spPr>
      </p:pic>
      <p:grpSp>
        <p:nvGrpSpPr>
          <p:cNvPr id="129" name="Shape 129"/>
          <p:cNvGrpSpPr/>
          <p:nvPr/>
        </p:nvGrpSpPr>
        <p:grpSpPr>
          <a:xfrm>
            <a:off x="2819397" y="2106317"/>
            <a:ext cx="1143000" cy="1139100"/>
            <a:chOff x="2743200" y="1143000"/>
            <a:chExt cx="1143000" cy="1139100"/>
          </a:xfrm>
        </p:grpSpPr>
        <p:sp>
          <p:nvSpPr>
            <p:cNvPr id="130" name="Shape 130"/>
            <p:cNvSpPr/>
            <p:nvPr/>
          </p:nvSpPr>
          <p:spPr>
            <a:xfrm>
              <a:off x="2743200" y="1143000"/>
              <a:ext cx="1143000" cy="1139100"/>
            </a:xfrm>
            <a:prstGeom prst="donut">
              <a:avLst>
                <a:gd name="adj" fmla="val 4511"/>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31" name="Shape 131"/>
            <p:cNvSpPr/>
            <p:nvPr/>
          </p:nvSpPr>
          <p:spPr>
            <a:xfrm>
              <a:off x="2895600" y="1295400"/>
              <a:ext cx="838198" cy="838199"/>
            </a:xfrm>
            <a:prstGeom prst="ellipse">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32" name="Shape 132"/>
            <p:cNvSpPr txBox="1"/>
            <p:nvPr/>
          </p:nvSpPr>
          <p:spPr>
            <a:xfrm>
              <a:off x="2971800" y="1286470"/>
              <a:ext cx="685799" cy="9233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0" i="0" u="none" strike="noStrike" cap="none" baseline="0">
                  <a:solidFill>
                    <a:srgbClr val="FFD10D"/>
                  </a:solidFill>
                  <a:latin typeface="Arial"/>
                  <a:ea typeface="Arial"/>
                  <a:cs typeface="Arial"/>
                  <a:sym typeface="Arial"/>
                </a:rPr>
                <a:t>1</a:t>
              </a:r>
            </a:p>
          </p:txBody>
        </p:sp>
      </p:grpSp>
      <p:grpSp>
        <p:nvGrpSpPr>
          <p:cNvPr id="133" name="Shape 133"/>
          <p:cNvGrpSpPr/>
          <p:nvPr/>
        </p:nvGrpSpPr>
        <p:grpSpPr>
          <a:xfrm>
            <a:off x="2830283" y="3617040"/>
            <a:ext cx="1143000" cy="1138990"/>
            <a:chOff x="2819400" y="3209330"/>
            <a:chExt cx="1143000" cy="1138990"/>
          </a:xfrm>
        </p:grpSpPr>
        <p:sp>
          <p:nvSpPr>
            <p:cNvPr id="134" name="Shape 134"/>
            <p:cNvSpPr/>
            <p:nvPr/>
          </p:nvSpPr>
          <p:spPr>
            <a:xfrm>
              <a:off x="2819400" y="3209330"/>
              <a:ext cx="1143000" cy="1138990"/>
            </a:xfrm>
            <a:prstGeom prst="donut">
              <a:avLst>
                <a:gd name="adj" fmla="val 4511"/>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35" name="Shape 135"/>
            <p:cNvSpPr/>
            <p:nvPr/>
          </p:nvSpPr>
          <p:spPr>
            <a:xfrm>
              <a:off x="2971800" y="3361730"/>
              <a:ext cx="838198" cy="838199"/>
            </a:xfrm>
            <a:prstGeom prst="ellipse">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36" name="Shape 136"/>
            <p:cNvSpPr txBox="1"/>
            <p:nvPr/>
          </p:nvSpPr>
          <p:spPr>
            <a:xfrm>
              <a:off x="3048000" y="3352800"/>
              <a:ext cx="685799"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0" i="0" u="none" strike="noStrike" cap="none" baseline="0">
                  <a:solidFill>
                    <a:srgbClr val="FFD10D"/>
                  </a:solidFill>
                  <a:latin typeface="Arial"/>
                  <a:ea typeface="Arial"/>
                  <a:cs typeface="Arial"/>
                  <a:sym typeface="Arial"/>
                </a:rPr>
                <a:t>2</a:t>
              </a:r>
            </a:p>
          </p:txBody>
        </p:sp>
      </p:grpSp>
      <p:sp>
        <p:nvSpPr>
          <p:cNvPr id="141" name="Shape 141"/>
          <p:cNvSpPr txBox="1"/>
          <p:nvPr/>
        </p:nvSpPr>
        <p:spPr>
          <a:xfrm>
            <a:off x="4038596" y="2243437"/>
            <a:ext cx="4227000" cy="11696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baseline="0" dirty="0" smtClean="0">
                <a:solidFill>
                  <a:schemeClr val="lt1"/>
                </a:solidFill>
                <a:latin typeface="Arial"/>
                <a:ea typeface="Arial"/>
                <a:cs typeface="Arial"/>
                <a:sym typeface="Arial"/>
              </a:rPr>
              <a:t>As you walk into the room,</a:t>
            </a:r>
            <a:r>
              <a:rPr lang="en-US" sz="2000" b="0" i="0" u="none" strike="noStrike" cap="none" dirty="0" smtClean="0">
                <a:solidFill>
                  <a:schemeClr val="lt1"/>
                </a:solidFill>
                <a:latin typeface="Arial"/>
                <a:ea typeface="Arial"/>
                <a:cs typeface="Arial"/>
                <a:sym typeface="Arial"/>
              </a:rPr>
              <a:t> remember to come in slowly, quietly, and with a smile. Introduce yourself!</a:t>
            </a:r>
            <a:endParaRPr lang="en-US" sz="2000" b="0" i="0" u="none" strike="noStrike" cap="none" baseline="0" dirty="0">
              <a:solidFill>
                <a:schemeClr val="lt1"/>
              </a:solidFill>
              <a:latin typeface="Arial"/>
              <a:ea typeface="Arial"/>
              <a:cs typeface="Arial"/>
              <a:sym typeface="Arial"/>
            </a:endParaRPr>
          </a:p>
        </p:txBody>
      </p:sp>
      <p:sp>
        <p:nvSpPr>
          <p:cNvPr id="142" name="Shape 142"/>
          <p:cNvSpPr txBox="1"/>
          <p:nvPr/>
        </p:nvSpPr>
        <p:spPr>
          <a:xfrm>
            <a:off x="4114798" y="3794119"/>
            <a:ext cx="3657600" cy="7847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baseline="0" dirty="0" smtClean="0">
                <a:solidFill>
                  <a:schemeClr val="lt1"/>
                </a:solidFill>
                <a:latin typeface="Arial"/>
                <a:ea typeface="Arial"/>
                <a:cs typeface="Arial"/>
                <a:sym typeface="Arial"/>
              </a:rPr>
              <a:t>Check out the agenda</a:t>
            </a:r>
            <a:r>
              <a:rPr lang="en-US" sz="2000" b="0" i="0" u="none" strike="noStrike" cap="none" dirty="0" smtClean="0">
                <a:solidFill>
                  <a:schemeClr val="lt1"/>
                </a:solidFill>
                <a:latin typeface="Arial"/>
                <a:ea typeface="Arial"/>
                <a:cs typeface="Arial"/>
                <a:sym typeface="Arial"/>
              </a:rPr>
              <a:t> </a:t>
            </a:r>
            <a:r>
              <a:rPr lang="en-US" sz="2000" b="0" i="0" u="none" strike="noStrike" cap="none" dirty="0" smtClean="0">
                <a:solidFill>
                  <a:schemeClr val="lt1"/>
                </a:solidFill>
                <a:latin typeface="Arial"/>
                <a:ea typeface="Arial"/>
                <a:cs typeface="Arial"/>
                <a:sym typeface="Arial"/>
                <a:hlinkClick r:id="rId5"/>
              </a:rPr>
              <a:t>here</a:t>
            </a:r>
            <a:r>
              <a:rPr lang="en-US" sz="2000" b="0" i="0" u="none" strike="noStrike" cap="none" dirty="0" smtClean="0">
                <a:solidFill>
                  <a:schemeClr val="lt1"/>
                </a:solidFill>
                <a:latin typeface="Arial"/>
                <a:ea typeface="Arial"/>
                <a:cs typeface="Arial"/>
                <a:sym typeface="Arial"/>
              </a:rPr>
              <a:t> to familiarize yourself with the protocol!</a:t>
            </a:r>
            <a:endParaRPr lang="en-US" sz="2000" b="0" i="0" u="none" strike="noStrike" cap="none" baseline="0"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623651266"/>
      </p:ext>
    </p:extLst>
  </p:cSld>
  <p:clrMapOvr>
    <a:masterClrMapping/>
  </p:clrMapOvr>
  <p:transition xmlns:p14="http://schemas.microsoft.com/office/powerpoint/2010/mai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Shape 195"/>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96" name="Shape 196"/>
          <p:cNvSpPr/>
          <p:nvPr/>
        </p:nvSpPr>
        <p:spPr>
          <a:xfrm rot="-223742">
            <a:off x="5510421" y="209977"/>
            <a:ext cx="3403854" cy="3988459"/>
          </a:xfrm>
          <a:prstGeom prst="rect">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97" name="Shape 197"/>
          <p:cNvSpPr/>
          <p:nvPr/>
        </p:nvSpPr>
        <p:spPr>
          <a:xfrm rot="393759">
            <a:off x="218805" y="1022220"/>
            <a:ext cx="3369521" cy="4022160"/>
          </a:xfrm>
          <a:prstGeom prst="rect">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pic>
        <p:nvPicPr>
          <p:cNvPr id="198" name="Shape 198"/>
          <p:cNvPicPr preferRelativeResize="0"/>
          <p:nvPr/>
        </p:nvPicPr>
        <p:blipFill rotWithShape="1">
          <a:blip r:embed="rId4">
            <a:alphaModFix/>
          </a:blip>
          <a:srcRect t="9375" b="12499"/>
          <a:stretch/>
        </p:blipFill>
        <p:spPr>
          <a:xfrm rot="377257">
            <a:off x="408519" y="1223974"/>
            <a:ext cx="3044425" cy="3171277"/>
          </a:xfrm>
          <a:prstGeom prst="rect">
            <a:avLst/>
          </a:prstGeom>
          <a:solidFill>
            <a:srgbClr val="EEEEEE"/>
          </a:solidFill>
          <a:ln w="88900" cap="sq" cmpd="sng">
            <a:solidFill>
              <a:srgbClr val="FFFFFF"/>
            </a:solidFill>
            <a:prstDash val="solid"/>
            <a:miter/>
            <a:headEnd type="none" w="med" len="med"/>
            <a:tailEnd type="none" w="med" len="med"/>
          </a:ln>
        </p:spPr>
      </p:pic>
      <p:sp>
        <p:nvSpPr>
          <p:cNvPr id="199" name="Shape 199"/>
          <p:cNvSpPr txBox="1"/>
          <p:nvPr/>
        </p:nvSpPr>
        <p:spPr>
          <a:xfrm rot="365532">
            <a:off x="362999" y="4406779"/>
            <a:ext cx="2661484" cy="58477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0" i="0" u="none" strike="noStrike" cap="none" baseline="0">
                <a:solidFill>
                  <a:srgbClr val="4987D3"/>
                </a:solidFill>
                <a:latin typeface="Arial"/>
                <a:ea typeface="Arial"/>
                <a:cs typeface="Arial"/>
                <a:sym typeface="Arial"/>
              </a:rPr>
              <a:t>The Power</a:t>
            </a:r>
          </a:p>
        </p:txBody>
      </p:sp>
      <p:pic>
        <p:nvPicPr>
          <p:cNvPr id="200" name="Shape 200"/>
          <p:cNvPicPr preferRelativeResize="0"/>
          <p:nvPr/>
        </p:nvPicPr>
        <p:blipFill rotWithShape="1">
          <a:blip r:embed="rId5">
            <a:alphaModFix/>
          </a:blip>
          <a:srcRect l="10843" r="10843"/>
          <a:stretch/>
        </p:blipFill>
        <p:spPr>
          <a:xfrm rot="-212809">
            <a:off x="5621528" y="438689"/>
            <a:ext cx="3180688" cy="3047242"/>
          </a:xfrm>
          <a:prstGeom prst="rect">
            <a:avLst/>
          </a:prstGeom>
          <a:solidFill>
            <a:srgbClr val="EEEEEE"/>
          </a:solidFill>
          <a:ln w="88900" cap="sq" cmpd="sng">
            <a:solidFill>
              <a:srgbClr val="FFFFFF"/>
            </a:solidFill>
            <a:prstDash val="solid"/>
            <a:miter/>
            <a:headEnd type="none" w="med" len="med"/>
            <a:tailEnd type="none" w="med" len="med"/>
          </a:ln>
        </p:spPr>
      </p:pic>
      <p:grpSp>
        <p:nvGrpSpPr>
          <p:cNvPr id="201" name="Shape 201"/>
          <p:cNvGrpSpPr/>
          <p:nvPr/>
        </p:nvGrpSpPr>
        <p:grpSpPr>
          <a:xfrm>
            <a:off x="2975341" y="2504797"/>
            <a:ext cx="3752445" cy="4351627"/>
            <a:chOff x="2971800" y="2426680"/>
            <a:chExt cx="3887516" cy="4431319"/>
          </a:xfrm>
        </p:grpSpPr>
        <p:sp>
          <p:nvSpPr>
            <p:cNvPr id="202" name="Shape 202"/>
            <p:cNvSpPr/>
            <p:nvPr/>
          </p:nvSpPr>
          <p:spPr>
            <a:xfrm rot="-168287">
              <a:off x="3073727" y="2514257"/>
              <a:ext cx="3683660" cy="4256163"/>
            </a:xfrm>
            <a:prstGeom prst="rect">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03" name="Shape 203"/>
            <p:cNvSpPr txBox="1"/>
            <p:nvPr/>
          </p:nvSpPr>
          <p:spPr>
            <a:xfrm rot="-196514">
              <a:off x="4283020" y="6147545"/>
              <a:ext cx="1821699" cy="60591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0" i="0" u="none" strike="noStrike" cap="none" baseline="0">
                  <a:solidFill>
                    <a:srgbClr val="4987D3"/>
                  </a:solidFill>
                  <a:latin typeface="Arial"/>
                  <a:ea typeface="Arial"/>
                  <a:cs typeface="Arial"/>
                  <a:sym typeface="Arial"/>
                </a:rPr>
                <a:t>Of An</a:t>
              </a:r>
            </a:p>
          </p:txBody>
        </p:sp>
        <p:pic>
          <p:nvPicPr>
            <p:cNvPr id="204" name="Shape 204"/>
            <p:cNvPicPr preferRelativeResize="0"/>
            <p:nvPr/>
          </p:nvPicPr>
          <p:blipFill rotWithShape="1">
            <a:blip r:embed="rId6">
              <a:alphaModFix/>
            </a:blip>
            <a:srcRect l="10800" r="11200"/>
            <a:stretch/>
          </p:blipFill>
          <p:spPr>
            <a:xfrm rot="-153054">
              <a:off x="3185234" y="2766011"/>
              <a:ext cx="3442135" cy="3309746"/>
            </a:xfrm>
            <a:prstGeom prst="rect">
              <a:avLst/>
            </a:prstGeom>
            <a:solidFill>
              <a:srgbClr val="EEEEEE"/>
            </a:solidFill>
            <a:ln w="88900" cap="sq" cmpd="sng">
              <a:solidFill>
                <a:srgbClr val="FFFFFF"/>
              </a:solidFill>
              <a:prstDash val="solid"/>
              <a:miter/>
              <a:headEnd type="none" w="med" len="med"/>
              <a:tailEnd type="none" w="med" len="med"/>
            </a:ln>
          </p:spPr>
        </p:pic>
      </p:grpSp>
      <p:sp>
        <p:nvSpPr>
          <p:cNvPr id="205" name="Shape 205"/>
          <p:cNvSpPr txBox="1"/>
          <p:nvPr/>
        </p:nvSpPr>
        <p:spPr>
          <a:xfrm rot="-254174">
            <a:off x="6877271" y="3491123"/>
            <a:ext cx="1703621" cy="58477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0" i="0" u="none" strike="noStrike" cap="none" baseline="0">
                <a:solidFill>
                  <a:srgbClr val="4987D3"/>
                </a:solidFill>
                <a:latin typeface="Arial"/>
                <a:ea typeface="Arial"/>
                <a:cs typeface="Arial"/>
                <a:sym typeface="Arial"/>
              </a:rPr>
              <a:t>Angel</a:t>
            </a:r>
          </a:p>
        </p:txBody>
      </p:sp>
      <p:grpSp>
        <p:nvGrpSpPr>
          <p:cNvPr id="206" name="Shape 206"/>
          <p:cNvGrpSpPr/>
          <p:nvPr/>
        </p:nvGrpSpPr>
        <p:grpSpPr>
          <a:xfrm>
            <a:off x="1828800" y="685800"/>
            <a:ext cx="533399" cy="609599"/>
            <a:chOff x="3048000" y="609600"/>
            <a:chExt cx="533399" cy="609599"/>
          </a:xfrm>
        </p:grpSpPr>
        <p:sp>
          <p:nvSpPr>
            <p:cNvPr id="207" name="Shape 207"/>
            <p:cNvSpPr/>
            <p:nvPr/>
          </p:nvSpPr>
          <p:spPr>
            <a:xfrm>
              <a:off x="3048000" y="685800"/>
              <a:ext cx="533399" cy="533399"/>
            </a:xfrm>
            <a:prstGeom prst="ellipse">
              <a:avLst/>
            </a:prstGeom>
            <a:gradFill>
              <a:gsLst>
                <a:gs pos="0">
                  <a:srgbClr val="4383D1"/>
                </a:gs>
                <a:gs pos="50000">
                  <a:srgbClr val="CEE0F6"/>
                </a:gs>
                <a:gs pos="100000">
                  <a:srgbClr val="E7F1FA"/>
                </a:gs>
              </a:gsLst>
              <a:path path="circle">
                <a:fillToRect t="100000" r="100000"/>
              </a:path>
              <a:tileRect l="-100000" b="-100000"/>
            </a:gradFill>
            <a:ln w="25400" cap="flat" cmpd="sng">
              <a:solidFill>
                <a:srgbClr val="24406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08" name="Shape 208"/>
            <p:cNvSpPr/>
            <p:nvPr/>
          </p:nvSpPr>
          <p:spPr>
            <a:xfrm>
              <a:off x="3124200" y="609600"/>
              <a:ext cx="381000" cy="381000"/>
            </a:xfrm>
            <a:prstGeom prst="ellipse">
              <a:avLst/>
            </a:prstGeom>
            <a:gradFill>
              <a:gsLst>
                <a:gs pos="0">
                  <a:srgbClr val="366092"/>
                </a:gs>
                <a:gs pos="50000">
                  <a:srgbClr val="CEE0F6"/>
                </a:gs>
                <a:gs pos="100000">
                  <a:srgbClr val="E7F1FA"/>
                </a:gs>
              </a:gsLst>
              <a:path path="circle">
                <a:fillToRect t="100000" r="100000"/>
              </a:path>
              <a:tileRect l="-100000" b="-100000"/>
            </a:gradFill>
            <a:ln w="25400" cap="flat" cmpd="sng">
              <a:solidFill>
                <a:srgbClr val="36609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grpSp>
        <p:nvGrpSpPr>
          <p:cNvPr id="209" name="Shape 209"/>
          <p:cNvGrpSpPr/>
          <p:nvPr/>
        </p:nvGrpSpPr>
        <p:grpSpPr>
          <a:xfrm>
            <a:off x="6858000" y="0"/>
            <a:ext cx="533399" cy="609599"/>
            <a:chOff x="3048000" y="609600"/>
            <a:chExt cx="533399" cy="609599"/>
          </a:xfrm>
        </p:grpSpPr>
        <p:sp>
          <p:nvSpPr>
            <p:cNvPr id="210" name="Shape 210"/>
            <p:cNvSpPr/>
            <p:nvPr/>
          </p:nvSpPr>
          <p:spPr>
            <a:xfrm>
              <a:off x="3048000" y="685800"/>
              <a:ext cx="533399" cy="533399"/>
            </a:xfrm>
            <a:prstGeom prst="ellipse">
              <a:avLst/>
            </a:prstGeom>
            <a:gradFill>
              <a:gsLst>
                <a:gs pos="0">
                  <a:srgbClr val="4383D1"/>
                </a:gs>
                <a:gs pos="50000">
                  <a:srgbClr val="CEE0F6"/>
                </a:gs>
                <a:gs pos="100000">
                  <a:srgbClr val="E7F1FA"/>
                </a:gs>
              </a:gsLst>
              <a:path path="circle">
                <a:fillToRect t="100000" r="100000"/>
              </a:path>
              <a:tileRect l="-100000" b="-100000"/>
            </a:gradFill>
            <a:ln w="25400" cap="flat" cmpd="sng">
              <a:solidFill>
                <a:srgbClr val="24406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11" name="Shape 211"/>
            <p:cNvSpPr/>
            <p:nvPr/>
          </p:nvSpPr>
          <p:spPr>
            <a:xfrm>
              <a:off x="3124200" y="609600"/>
              <a:ext cx="381000" cy="381000"/>
            </a:xfrm>
            <a:prstGeom prst="ellipse">
              <a:avLst/>
            </a:prstGeom>
            <a:gradFill>
              <a:gsLst>
                <a:gs pos="0">
                  <a:srgbClr val="366092"/>
                </a:gs>
                <a:gs pos="50000">
                  <a:srgbClr val="CEE0F6"/>
                </a:gs>
                <a:gs pos="100000">
                  <a:srgbClr val="E7F1FA"/>
                </a:gs>
              </a:gsLst>
              <a:path path="circle">
                <a:fillToRect t="100000" r="100000"/>
              </a:path>
              <a:tileRect l="-100000" b="-100000"/>
            </a:gradFill>
            <a:ln w="25400" cap="flat" cmpd="sng">
              <a:solidFill>
                <a:srgbClr val="36609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grpSp>
        <p:nvGrpSpPr>
          <p:cNvPr id="212" name="Shape 212"/>
          <p:cNvGrpSpPr/>
          <p:nvPr/>
        </p:nvGrpSpPr>
        <p:grpSpPr>
          <a:xfrm>
            <a:off x="4419600" y="2286000"/>
            <a:ext cx="533399" cy="609599"/>
            <a:chOff x="3048000" y="609600"/>
            <a:chExt cx="533399" cy="609599"/>
          </a:xfrm>
        </p:grpSpPr>
        <p:sp>
          <p:nvSpPr>
            <p:cNvPr id="213" name="Shape 213"/>
            <p:cNvSpPr/>
            <p:nvPr/>
          </p:nvSpPr>
          <p:spPr>
            <a:xfrm>
              <a:off x="3048000" y="685800"/>
              <a:ext cx="533399" cy="533399"/>
            </a:xfrm>
            <a:prstGeom prst="ellipse">
              <a:avLst/>
            </a:prstGeom>
            <a:gradFill>
              <a:gsLst>
                <a:gs pos="0">
                  <a:srgbClr val="4383D1"/>
                </a:gs>
                <a:gs pos="50000">
                  <a:srgbClr val="CEE0F6"/>
                </a:gs>
                <a:gs pos="100000">
                  <a:srgbClr val="E7F1FA"/>
                </a:gs>
              </a:gsLst>
              <a:path path="circle">
                <a:fillToRect t="100000" r="100000"/>
              </a:path>
              <a:tileRect l="-100000" b="-100000"/>
            </a:gradFill>
            <a:ln w="25400" cap="flat" cmpd="sng">
              <a:solidFill>
                <a:srgbClr val="24406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14" name="Shape 214"/>
            <p:cNvSpPr/>
            <p:nvPr/>
          </p:nvSpPr>
          <p:spPr>
            <a:xfrm>
              <a:off x="3124200" y="609600"/>
              <a:ext cx="381000" cy="381000"/>
            </a:xfrm>
            <a:prstGeom prst="ellipse">
              <a:avLst/>
            </a:prstGeom>
            <a:gradFill>
              <a:gsLst>
                <a:gs pos="0">
                  <a:srgbClr val="366092"/>
                </a:gs>
                <a:gs pos="50000">
                  <a:srgbClr val="CEE0F6"/>
                </a:gs>
                <a:gs pos="100000">
                  <a:srgbClr val="E7F1FA"/>
                </a:gs>
              </a:gsLst>
              <a:path path="circle">
                <a:fillToRect t="100000" r="100000"/>
              </a:path>
              <a:tileRect l="-100000" b="-100000"/>
            </a:gradFill>
            <a:ln w="25400" cap="flat" cmpd="sng">
              <a:solidFill>
                <a:srgbClr val="36609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pic>
        <p:nvPicPr>
          <p:cNvPr id="215" name="Shape 215"/>
          <p:cNvPicPr preferRelativeResize="0"/>
          <p:nvPr/>
        </p:nvPicPr>
        <p:blipFill rotWithShape="1">
          <a:blip r:embed="rId7">
            <a:alphaModFix/>
          </a:blip>
          <a:srcRect/>
          <a:stretch/>
        </p:blipFill>
        <p:spPr>
          <a:xfrm>
            <a:off x="7696200" y="5470805"/>
            <a:ext cx="1447800" cy="1387193"/>
          </a:xfrm>
          <a:prstGeom prst="rect">
            <a:avLst/>
          </a:prstGeom>
          <a:noFill/>
          <a:ln>
            <a:noFill/>
          </a:ln>
        </p:spPr>
      </p:pic>
    </p:spTree>
  </p:cSld>
  <p:clrMapOvr>
    <a:masterClrMapping/>
  </p:clrMapOvr>
  <p:transition xmlns:p14="http://schemas.microsoft.com/office/powerpoint/2010/mai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p:nvPr/>
        </p:nvSpPr>
        <p:spPr>
          <a:xfrm rot="214419">
            <a:off x="97929" y="105789"/>
            <a:ext cx="3495852" cy="3251276"/>
          </a:xfrm>
          <a:prstGeom prst="wedgeEllipseCallout">
            <a:avLst>
              <a:gd name="adj1" fmla="val -33774"/>
              <a:gd name="adj2" fmla="val 65178"/>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21" name="Shape 221"/>
          <p:cNvSpPr txBox="1"/>
          <p:nvPr/>
        </p:nvSpPr>
        <p:spPr>
          <a:xfrm>
            <a:off x="457200" y="609600"/>
            <a:ext cx="2743199" cy="221599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rgbClr val="4685D2"/>
                </a:solidFill>
                <a:latin typeface="Calibri"/>
                <a:ea typeface="Calibri"/>
                <a:cs typeface="Calibri"/>
                <a:sym typeface="Calibri"/>
              </a:rPr>
              <a:t>“Because support means LOVE and HOPE, when you listen they feel the Love. They appreciate the time that you spend with them.”</a:t>
            </a:r>
          </a:p>
          <a:p>
            <a:pPr marL="0" marR="0" lvl="0" indent="0" algn="ctr" rtl="0">
              <a:spcBef>
                <a:spcPts val="0"/>
              </a:spcBef>
              <a:buNone/>
            </a:pPr>
            <a:endParaRPr sz="1400" b="0" i="1" u="none" strike="noStrike" cap="none" baseline="0">
              <a:solidFill>
                <a:srgbClr val="4685D2"/>
              </a:solidFill>
              <a:latin typeface="Calibri"/>
              <a:ea typeface="Calibri"/>
              <a:cs typeface="Calibri"/>
              <a:sym typeface="Calibri"/>
            </a:endParaRPr>
          </a:p>
          <a:p>
            <a:pPr marL="0" marR="0" lvl="0" indent="0" algn="ctr" rtl="0">
              <a:spcBef>
                <a:spcPts val="0"/>
              </a:spcBef>
              <a:buSzPct val="25000"/>
              <a:buNone/>
            </a:pPr>
            <a:r>
              <a:rPr lang="en-US" sz="1600" b="0" i="1" u="none" strike="noStrike" cap="none" baseline="0">
                <a:solidFill>
                  <a:srgbClr val="4685D2"/>
                </a:solidFill>
                <a:latin typeface="Calibri"/>
                <a:ea typeface="Calibri"/>
                <a:cs typeface="Calibri"/>
                <a:sym typeface="Calibri"/>
              </a:rPr>
              <a:t>-Kurt Hulsebus, Caregiver Mentor Angel &amp; STS Volunteer</a:t>
            </a:r>
          </a:p>
        </p:txBody>
      </p:sp>
      <p:sp>
        <p:nvSpPr>
          <p:cNvPr id="222" name="Shape 222"/>
          <p:cNvSpPr/>
          <p:nvPr/>
        </p:nvSpPr>
        <p:spPr>
          <a:xfrm rot="214420">
            <a:off x="166788" y="198276"/>
            <a:ext cx="3322737" cy="3051572"/>
          </a:xfrm>
          <a:prstGeom prst="wedgeEllipseCallout">
            <a:avLst>
              <a:gd name="adj1" fmla="val -32535"/>
              <a:gd name="adj2" fmla="val 64793"/>
            </a:avLst>
          </a:prstGeom>
          <a:noFill/>
          <a:ln w="25400" cap="flat" cmpd="sng">
            <a:solidFill>
              <a:srgbClr val="FFCC00"/>
            </a:solidFill>
            <a:prstDash val="dot"/>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23" name="Shape 223"/>
          <p:cNvSpPr/>
          <p:nvPr/>
        </p:nvSpPr>
        <p:spPr>
          <a:xfrm>
            <a:off x="3943351" y="1348509"/>
            <a:ext cx="4953000" cy="3299691"/>
          </a:xfrm>
          <a:prstGeom prst="wedgeRoundRectCallout">
            <a:avLst>
              <a:gd name="adj1" fmla="val 35661"/>
              <a:gd name="adj2" fmla="val 68734"/>
              <a:gd name="adj3" fmla="val 16667"/>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Calibri"/>
              <a:ea typeface="Calibri"/>
              <a:cs typeface="Calibri"/>
              <a:sym typeface="Calibri"/>
            </a:endParaRPr>
          </a:p>
        </p:txBody>
      </p:sp>
      <p:sp>
        <p:nvSpPr>
          <p:cNvPr id="224" name="Shape 224"/>
          <p:cNvSpPr/>
          <p:nvPr/>
        </p:nvSpPr>
        <p:spPr>
          <a:xfrm>
            <a:off x="4038600" y="1447800"/>
            <a:ext cx="4776106" cy="3111137"/>
          </a:xfrm>
          <a:prstGeom prst="wedgeRoundRectCallout">
            <a:avLst>
              <a:gd name="adj1" fmla="val 35324"/>
              <a:gd name="adj2" fmla="val 70387"/>
              <a:gd name="adj3" fmla="val 16667"/>
            </a:avLst>
          </a:prstGeom>
          <a:solidFill>
            <a:schemeClr val="lt1"/>
          </a:solidFill>
          <a:ln w="25400" cap="flat" cmpd="sng">
            <a:solidFill>
              <a:srgbClr val="FFCC00"/>
            </a:solidFill>
            <a:prstDash val="dot"/>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Calibri"/>
              <a:ea typeface="Calibri"/>
              <a:cs typeface="Calibri"/>
              <a:sym typeface="Calibri"/>
            </a:endParaRPr>
          </a:p>
        </p:txBody>
      </p:sp>
      <p:sp>
        <p:nvSpPr>
          <p:cNvPr id="225" name="Shape 225"/>
          <p:cNvSpPr txBox="1"/>
          <p:nvPr/>
        </p:nvSpPr>
        <p:spPr>
          <a:xfrm>
            <a:off x="4114800" y="1524000"/>
            <a:ext cx="4572000" cy="310854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600" b="0" i="0" u="none" strike="noStrike" cap="none" baseline="0">
                <a:solidFill>
                  <a:srgbClr val="4685D2"/>
                </a:solidFill>
                <a:latin typeface="Calibri"/>
                <a:ea typeface="Calibri"/>
                <a:cs typeface="Calibri"/>
                <a:sym typeface="Calibri"/>
              </a:rPr>
              <a:t>“Our collaboration with Imerman Angels has not only benefited the patients of NorthShore Kellogg Cancer Center, but also the medical and support staff. Imerman Angels has partnered with us to provide educational events, which has resulted in patients and staff finding a mentor or volunteering to be a mentee. Imerman Angels helps us fulfill our vision for patient-centered and personalized care – providing treatment and support tailored for each individual</a:t>
            </a:r>
            <a:r>
              <a:rPr lang="en-US" sz="1600">
                <a:solidFill>
                  <a:srgbClr val="4685D2"/>
                </a:solidFill>
                <a:latin typeface="Calibri"/>
                <a:ea typeface="Calibri"/>
                <a:cs typeface="Calibri"/>
                <a:sym typeface="Calibri"/>
              </a:rPr>
              <a:t>’</a:t>
            </a:r>
            <a:r>
              <a:rPr lang="en-US" sz="1600" b="0" i="0" u="none" strike="noStrike" cap="none" baseline="0">
                <a:solidFill>
                  <a:srgbClr val="4685D2"/>
                </a:solidFill>
                <a:latin typeface="Calibri"/>
                <a:ea typeface="Calibri"/>
                <a:cs typeface="Calibri"/>
                <a:sym typeface="Calibri"/>
              </a:rPr>
              <a:t>s ‘specific needs’.”</a:t>
            </a:r>
          </a:p>
          <a:p>
            <a:pPr marL="0" marR="0" lvl="0" indent="0" algn="ctr" rtl="0">
              <a:spcBef>
                <a:spcPts val="0"/>
              </a:spcBef>
              <a:buNone/>
            </a:pPr>
            <a:endParaRPr sz="800" b="0" i="1" u="none" strike="noStrike" cap="none" baseline="0">
              <a:solidFill>
                <a:srgbClr val="4685D2"/>
              </a:solidFill>
              <a:latin typeface="Calibri"/>
              <a:ea typeface="Calibri"/>
              <a:cs typeface="Calibri"/>
              <a:sym typeface="Calibri"/>
            </a:endParaRPr>
          </a:p>
          <a:p>
            <a:pPr marL="0" marR="0" lvl="0" indent="0" algn="ctr" rtl="0">
              <a:spcBef>
                <a:spcPts val="0"/>
              </a:spcBef>
              <a:buSzPct val="25000"/>
              <a:buNone/>
            </a:pPr>
            <a:r>
              <a:rPr lang="en-US" sz="1400" b="0" i="1" u="none" strike="noStrike" cap="none" baseline="0">
                <a:solidFill>
                  <a:srgbClr val="4685D2"/>
                </a:solidFill>
                <a:latin typeface="Calibri"/>
                <a:ea typeface="Calibri"/>
                <a:cs typeface="Calibri"/>
                <a:sym typeface="Calibri"/>
              </a:rPr>
              <a:t>- Tyler Bauer, Vice President of NorthShore University Health Systems</a:t>
            </a:r>
          </a:p>
        </p:txBody>
      </p:sp>
      <p:sp>
        <p:nvSpPr>
          <p:cNvPr id="226" name="Shape 226"/>
          <p:cNvSpPr/>
          <p:nvPr/>
        </p:nvSpPr>
        <p:spPr>
          <a:xfrm>
            <a:off x="228600" y="5029200"/>
            <a:ext cx="5166985" cy="1219199"/>
          </a:xfrm>
          <a:prstGeom prst="wedgeRectCallout">
            <a:avLst>
              <a:gd name="adj1" fmla="val -38766"/>
              <a:gd name="adj2" fmla="val 76786"/>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27" name="Shape 227"/>
          <p:cNvSpPr/>
          <p:nvPr/>
        </p:nvSpPr>
        <p:spPr>
          <a:xfrm>
            <a:off x="304800" y="5105400"/>
            <a:ext cx="5029199" cy="1066799"/>
          </a:xfrm>
          <a:prstGeom prst="wedgeRectCallout">
            <a:avLst>
              <a:gd name="adj1" fmla="val -37491"/>
              <a:gd name="adj2" fmla="val 81332"/>
            </a:avLst>
          </a:prstGeom>
          <a:noFill/>
          <a:ln w="25400" cap="flat" cmpd="sng">
            <a:solidFill>
              <a:srgbClr val="FFCC00"/>
            </a:solidFill>
            <a:prstDash val="dot"/>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28" name="Shape 228"/>
          <p:cNvSpPr txBox="1"/>
          <p:nvPr/>
        </p:nvSpPr>
        <p:spPr>
          <a:xfrm>
            <a:off x="381000" y="5105400"/>
            <a:ext cx="4876799" cy="109260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400" b="0" i="0" u="none" strike="noStrike" cap="none" baseline="0">
                <a:solidFill>
                  <a:srgbClr val="4685D2"/>
                </a:solidFill>
                <a:latin typeface="Calibri"/>
                <a:ea typeface="Calibri"/>
                <a:cs typeface="Calibri"/>
                <a:sym typeface="Calibri"/>
              </a:rPr>
              <a:t>“I am so grateful to be part of the Sweet Treat Social. It is a wonderful way to educate, bring hope, and build friendships among our community.” </a:t>
            </a:r>
          </a:p>
          <a:p>
            <a:pPr marL="0" marR="0" lvl="0" indent="0" algn="ctr" rtl="0">
              <a:spcBef>
                <a:spcPts val="0"/>
              </a:spcBef>
              <a:buNone/>
            </a:pPr>
            <a:endParaRPr sz="900" b="0" i="0" u="none" strike="noStrike" cap="none" baseline="0">
              <a:solidFill>
                <a:srgbClr val="4685D2"/>
              </a:solidFill>
              <a:latin typeface="Calibri"/>
              <a:ea typeface="Calibri"/>
              <a:cs typeface="Calibri"/>
              <a:sym typeface="Calibri"/>
            </a:endParaRPr>
          </a:p>
          <a:p>
            <a:pPr marL="0" marR="0" lvl="0" indent="0" algn="ctr" rtl="0">
              <a:spcBef>
                <a:spcPts val="0"/>
              </a:spcBef>
              <a:buSzPct val="25000"/>
              <a:buNone/>
            </a:pPr>
            <a:r>
              <a:rPr lang="en-US" sz="1400" b="0" i="0" u="none" strike="noStrike" cap="none" baseline="0">
                <a:solidFill>
                  <a:srgbClr val="4685D2"/>
                </a:solidFill>
                <a:latin typeface="Calibri"/>
                <a:ea typeface="Calibri"/>
                <a:cs typeface="Calibri"/>
                <a:sym typeface="Calibri"/>
              </a:rPr>
              <a:t>– Donna Andrews, Mentor Angel &amp; STS Volunteer</a:t>
            </a:r>
          </a:p>
        </p:txBody>
      </p:sp>
      <p:pic>
        <p:nvPicPr>
          <p:cNvPr id="229" name="Shape 229"/>
          <p:cNvPicPr preferRelativeResize="0"/>
          <p:nvPr/>
        </p:nvPicPr>
        <p:blipFill rotWithShape="1">
          <a:blip r:embed="rId3">
            <a:alphaModFix/>
          </a:blip>
          <a:srcRect/>
          <a:stretch/>
        </p:blipFill>
        <p:spPr>
          <a:xfrm>
            <a:off x="7696200" y="5470805"/>
            <a:ext cx="1447800" cy="1387193"/>
          </a:xfrm>
          <a:prstGeom prst="rect">
            <a:avLst/>
          </a:prstGeom>
          <a:noFill/>
          <a:ln>
            <a:noFill/>
          </a:ln>
        </p:spPr>
      </p:pic>
    </p:spTree>
  </p:cSld>
  <p:clrMapOvr>
    <a:masterClrMapping/>
  </p:clrMapOvr>
  <p:transition xmlns:p14="http://schemas.microsoft.com/office/powerpoint/2010/mai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Shape 234"/>
          <p:cNvPicPr preferRelativeResize="0"/>
          <p:nvPr/>
        </p:nvPicPr>
        <p:blipFill rotWithShape="1">
          <a:blip r:embed="rId3">
            <a:alphaModFix/>
          </a:blip>
          <a:srcRect t="16667" b="8333"/>
          <a:stretch/>
        </p:blipFill>
        <p:spPr>
          <a:xfrm>
            <a:off x="0" y="0"/>
            <a:ext cx="9144000" cy="6858000"/>
          </a:xfrm>
          <a:prstGeom prst="rect">
            <a:avLst/>
          </a:prstGeom>
          <a:noFill/>
          <a:ln>
            <a:noFill/>
          </a:ln>
        </p:spPr>
      </p:pic>
      <p:pic>
        <p:nvPicPr>
          <p:cNvPr id="235" name="Shape 235"/>
          <p:cNvPicPr preferRelativeResize="0"/>
          <p:nvPr/>
        </p:nvPicPr>
        <p:blipFill rotWithShape="1">
          <a:blip r:embed="rId4">
            <a:alphaModFix/>
          </a:blip>
          <a:srcRect/>
          <a:stretch/>
        </p:blipFill>
        <p:spPr>
          <a:xfrm>
            <a:off x="1905000" y="2438400"/>
            <a:ext cx="4691063" cy="1844350"/>
          </a:xfrm>
          <a:prstGeom prst="rect">
            <a:avLst/>
          </a:prstGeom>
          <a:noFill/>
          <a:ln>
            <a:noFill/>
          </a:ln>
        </p:spPr>
      </p:pic>
      <p:sp>
        <p:nvSpPr>
          <p:cNvPr id="236" name="Shape 236"/>
          <p:cNvSpPr txBox="1"/>
          <p:nvPr/>
        </p:nvSpPr>
        <p:spPr>
          <a:xfrm>
            <a:off x="381000" y="1219200"/>
            <a:ext cx="8305799" cy="101566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000" b="0" i="0" u="none" strike="noStrike" cap="none" baseline="0" dirty="0" err="1">
                <a:solidFill>
                  <a:srgbClr val="2D6CB9"/>
                </a:solidFill>
                <a:latin typeface="Arial"/>
                <a:ea typeface="Arial"/>
                <a:cs typeface="Arial"/>
                <a:sym typeface="Arial"/>
              </a:rPr>
              <a:t>Imerman</a:t>
            </a:r>
            <a:r>
              <a:rPr lang="en-US" sz="3000" b="0" i="0" u="none" strike="noStrike" cap="none" baseline="0" dirty="0">
                <a:solidFill>
                  <a:srgbClr val="2D6CB9"/>
                </a:solidFill>
                <a:latin typeface="Arial"/>
                <a:ea typeface="Arial"/>
                <a:cs typeface="Arial"/>
                <a:sym typeface="Arial"/>
              </a:rPr>
              <a:t> Angels </a:t>
            </a:r>
            <a:r>
              <a:rPr lang="en-US" sz="3000" dirty="0" smtClean="0">
                <a:solidFill>
                  <a:srgbClr val="2D6CB9"/>
                </a:solidFill>
              </a:rPr>
              <a:t>is so honored to have you as a representative for us to help spread the word of our mission! Thank you so much for all you do!!! </a:t>
            </a:r>
            <a:endParaRPr lang="en-US" sz="3000" b="0" i="0" u="none" strike="noStrike" cap="none" baseline="0" dirty="0">
              <a:solidFill>
                <a:srgbClr val="2D6CB9"/>
              </a:solidFill>
              <a:latin typeface="Arial"/>
              <a:ea typeface="Arial"/>
              <a:cs typeface="Arial"/>
              <a:sym typeface="Arial"/>
            </a:endParaRP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Shape 126"/>
          <p:cNvPicPr preferRelativeResize="0"/>
          <p:nvPr/>
        </p:nvPicPr>
        <p:blipFill rotWithShape="1">
          <a:blip r:embed="rId3">
            <a:alphaModFix/>
          </a:blip>
          <a:srcRect l="4167" r="71667"/>
          <a:stretch/>
        </p:blipFill>
        <p:spPr>
          <a:xfrm>
            <a:off x="381000" y="0"/>
            <a:ext cx="2209799" cy="6858000"/>
          </a:xfrm>
          <a:prstGeom prst="rect">
            <a:avLst/>
          </a:prstGeom>
          <a:noFill/>
          <a:ln>
            <a:noFill/>
          </a:ln>
        </p:spPr>
      </p:pic>
      <p:sp>
        <p:nvSpPr>
          <p:cNvPr id="127" name="Shape 127"/>
          <p:cNvSpPr txBox="1"/>
          <p:nvPr/>
        </p:nvSpPr>
        <p:spPr>
          <a:xfrm>
            <a:off x="3810000" y="0"/>
            <a:ext cx="4343400" cy="98488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5800" b="0" i="0" u="none" strike="noStrike" cap="none" baseline="0">
                <a:solidFill>
                  <a:srgbClr val="FFD10D"/>
                </a:solidFill>
                <a:latin typeface="Arial"/>
                <a:ea typeface="Arial"/>
                <a:cs typeface="Arial"/>
                <a:sym typeface="Arial"/>
              </a:rPr>
              <a:t>Sweet Success</a:t>
            </a:r>
          </a:p>
        </p:txBody>
      </p:sp>
      <p:pic>
        <p:nvPicPr>
          <p:cNvPr id="128" name="Shape 128"/>
          <p:cNvPicPr preferRelativeResize="0"/>
          <p:nvPr/>
        </p:nvPicPr>
        <p:blipFill rotWithShape="1">
          <a:blip r:embed="rId4">
            <a:alphaModFix/>
          </a:blip>
          <a:srcRect/>
          <a:stretch/>
        </p:blipFill>
        <p:spPr>
          <a:xfrm>
            <a:off x="7696200" y="0"/>
            <a:ext cx="1447800" cy="1387193"/>
          </a:xfrm>
          <a:prstGeom prst="rect">
            <a:avLst/>
          </a:prstGeom>
          <a:noFill/>
          <a:ln>
            <a:noFill/>
          </a:ln>
        </p:spPr>
      </p:pic>
      <p:grpSp>
        <p:nvGrpSpPr>
          <p:cNvPr id="129" name="Shape 129"/>
          <p:cNvGrpSpPr/>
          <p:nvPr/>
        </p:nvGrpSpPr>
        <p:grpSpPr>
          <a:xfrm>
            <a:off x="2819397" y="2106317"/>
            <a:ext cx="1143000" cy="1139100"/>
            <a:chOff x="2743200" y="1143000"/>
            <a:chExt cx="1143000" cy="1139100"/>
          </a:xfrm>
        </p:grpSpPr>
        <p:sp>
          <p:nvSpPr>
            <p:cNvPr id="130" name="Shape 130"/>
            <p:cNvSpPr/>
            <p:nvPr/>
          </p:nvSpPr>
          <p:spPr>
            <a:xfrm>
              <a:off x="2743200" y="1143000"/>
              <a:ext cx="1143000" cy="1139100"/>
            </a:xfrm>
            <a:prstGeom prst="donut">
              <a:avLst>
                <a:gd name="adj" fmla="val 4511"/>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31" name="Shape 131"/>
            <p:cNvSpPr/>
            <p:nvPr/>
          </p:nvSpPr>
          <p:spPr>
            <a:xfrm>
              <a:off x="2895600" y="1295400"/>
              <a:ext cx="838198" cy="838199"/>
            </a:xfrm>
            <a:prstGeom prst="ellipse">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32" name="Shape 132"/>
            <p:cNvSpPr txBox="1"/>
            <p:nvPr/>
          </p:nvSpPr>
          <p:spPr>
            <a:xfrm>
              <a:off x="2971800" y="1286470"/>
              <a:ext cx="685799" cy="9233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0" i="0" u="none" strike="noStrike" cap="none" baseline="0">
                  <a:solidFill>
                    <a:srgbClr val="FFD10D"/>
                  </a:solidFill>
                  <a:latin typeface="Arial"/>
                  <a:ea typeface="Arial"/>
                  <a:cs typeface="Arial"/>
                  <a:sym typeface="Arial"/>
                </a:rPr>
                <a:t>1</a:t>
              </a:r>
            </a:p>
          </p:txBody>
        </p:sp>
      </p:grpSp>
      <p:grpSp>
        <p:nvGrpSpPr>
          <p:cNvPr id="133" name="Shape 133"/>
          <p:cNvGrpSpPr/>
          <p:nvPr/>
        </p:nvGrpSpPr>
        <p:grpSpPr>
          <a:xfrm>
            <a:off x="2830283" y="3617040"/>
            <a:ext cx="1143000" cy="1138990"/>
            <a:chOff x="2819400" y="3209330"/>
            <a:chExt cx="1143000" cy="1138990"/>
          </a:xfrm>
        </p:grpSpPr>
        <p:sp>
          <p:nvSpPr>
            <p:cNvPr id="134" name="Shape 134"/>
            <p:cNvSpPr/>
            <p:nvPr/>
          </p:nvSpPr>
          <p:spPr>
            <a:xfrm>
              <a:off x="2819400" y="3209330"/>
              <a:ext cx="1143000" cy="1138990"/>
            </a:xfrm>
            <a:prstGeom prst="donut">
              <a:avLst>
                <a:gd name="adj" fmla="val 4511"/>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35" name="Shape 135"/>
            <p:cNvSpPr/>
            <p:nvPr/>
          </p:nvSpPr>
          <p:spPr>
            <a:xfrm>
              <a:off x="2971800" y="3361730"/>
              <a:ext cx="838198" cy="838199"/>
            </a:xfrm>
            <a:prstGeom prst="ellipse">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36" name="Shape 136"/>
            <p:cNvSpPr txBox="1"/>
            <p:nvPr/>
          </p:nvSpPr>
          <p:spPr>
            <a:xfrm>
              <a:off x="3048000" y="3352800"/>
              <a:ext cx="685799"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0" i="0" u="none" strike="noStrike" cap="none" baseline="0">
                  <a:solidFill>
                    <a:srgbClr val="FFD10D"/>
                  </a:solidFill>
                  <a:latin typeface="Arial"/>
                  <a:ea typeface="Arial"/>
                  <a:cs typeface="Arial"/>
                  <a:sym typeface="Arial"/>
                </a:rPr>
                <a:t>2</a:t>
              </a:r>
            </a:p>
          </p:txBody>
        </p:sp>
      </p:grpSp>
      <p:grpSp>
        <p:nvGrpSpPr>
          <p:cNvPr id="137" name="Shape 137"/>
          <p:cNvGrpSpPr/>
          <p:nvPr/>
        </p:nvGrpSpPr>
        <p:grpSpPr>
          <a:xfrm>
            <a:off x="2819399" y="5105962"/>
            <a:ext cx="1143000" cy="1138990"/>
            <a:chOff x="2819400" y="5257800"/>
            <a:chExt cx="1143000" cy="1138990"/>
          </a:xfrm>
        </p:grpSpPr>
        <p:sp>
          <p:nvSpPr>
            <p:cNvPr id="138" name="Shape 138"/>
            <p:cNvSpPr/>
            <p:nvPr/>
          </p:nvSpPr>
          <p:spPr>
            <a:xfrm>
              <a:off x="2819400" y="5257800"/>
              <a:ext cx="1143000" cy="1138990"/>
            </a:xfrm>
            <a:prstGeom prst="donut">
              <a:avLst>
                <a:gd name="adj" fmla="val 4511"/>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39" name="Shape 139"/>
            <p:cNvSpPr/>
            <p:nvPr/>
          </p:nvSpPr>
          <p:spPr>
            <a:xfrm>
              <a:off x="2971800" y="5410200"/>
              <a:ext cx="838198" cy="838199"/>
            </a:xfrm>
            <a:prstGeom prst="ellipse">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40" name="Shape 140"/>
            <p:cNvSpPr txBox="1"/>
            <p:nvPr/>
          </p:nvSpPr>
          <p:spPr>
            <a:xfrm>
              <a:off x="3048000" y="5410200"/>
              <a:ext cx="685799"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0" i="0" u="none" strike="noStrike" cap="none" baseline="0">
                  <a:solidFill>
                    <a:srgbClr val="FFD10D"/>
                  </a:solidFill>
                  <a:latin typeface="Arial"/>
                  <a:ea typeface="Arial"/>
                  <a:cs typeface="Arial"/>
                  <a:sym typeface="Arial"/>
                </a:rPr>
                <a:t>3</a:t>
              </a:r>
            </a:p>
          </p:txBody>
        </p:sp>
      </p:grpSp>
      <p:sp>
        <p:nvSpPr>
          <p:cNvPr id="141" name="Shape 141"/>
          <p:cNvSpPr txBox="1"/>
          <p:nvPr/>
        </p:nvSpPr>
        <p:spPr>
          <a:xfrm>
            <a:off x="4038596" y="2243437"/>
            <a:ext cx="4227000" cy="11696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0" i="0" u="none" strike="noStrike" cap="none" baseline="0" dirty="0">
                <a:solidFill>
                  <a:schemeClr val="lt1"/>
                </a:solidFill>
                <a:latin typeface="Arial"/>
                <a:ea typeface="Arial"/>
                <a:cs typeface="Arial"/>
                <a:sym typeface="Arial"/>
              </a:rPr>
              <a:t>Create a warm, welcoming environment that provides an overall more pleasant hospital visit and allows people to experience the significance of one-on-one connections.</a:t>
            </a:r>
          </a:p>
        </p:txBody>
      </p:sp>
      <p:sp>
        <p:nvSpPr>
          <p:cNvPr id="142" name="Shape 142"/>
          <p:cNvSpPr txBox="1"/>
          <p:nvPr/>
        </p:nvSpPr>
        <p:spPr>
          <a:xfrm>
            <a:off x="4114798" y="3794119"/>
            <a:ext cx="3657600" cy="7847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500" b="0" i="0" u="none" strike="noStrike" cap="none" baseline="0" dirty="0">
                <a:solidFill>
                  <a:schemeClr val="lt1"/>
                </a:solidFill>
                <a:latin typeface="Arial"/>
                <a:ea typeface="Arial"/>
                <a:cs typeface="Arial"/>
                <a:sym typeface="Arial"/>
              </a:rPr>
              <a:t>Raise awareness about </a:t>
            </a:r>
            <a:r>
              <a:rPr lang="en-US" sz="1500" b="0" i="0" u="none" strike="noStrike" cap="none" baseline="0" dirty="0" err="1">
                <a:solidFill>
                  <a:schemeClr val="lt1"/>
                </a:solidFill>
                <a:latin typeface="Arial"/>
                <a:ea typeface="Arial"/>
                <a:cs typeface="Arial"/>
                <a:sym typeface="Arial"/>
              </a:rPr>
              <a:t>Imerman</a:t>
            </a:r>
            <a:r>
              <a:rPr lang="en-US" sz="1500" b="0" i="0" u="none" strike="noStrike" cap="none" baseline="0" dirty="0">
                <a:solidFill>
                  <a:schemeClr val="lt1"/>
                </a:solidFill>
                <a:latin typeface="Arial"/>
                <a:ea typeface="Arial"/>
                <a:cs typeface="Arial"/>
                <a:sym typeface="Arial"/>
              </a:rPr>
              <a:t> </a:t>
            </a:r>
            <a:r>
              <a:rPr lang="en-US" sz="1500" b="0" i="0" u="none" strike="noStrike" cap="none" baseline="0" dirty="0" smtClean="0">
                <a:solidFill>
                  <a:schemeClr val="lt1"/>
                </a:solidFill>
                <a:latin typeface="Arial"/>
                <a:ea typeface="Arial"/>
                <a:cs typeface="Arial"/>
                <a:sym typeface="Arial"/>
              </a:rPr>
              <a:t>Angels  FREE </a:t>
            </a:r>
            <a:r>
              <a:rPr lang="en-US" sz="1500" b="0" i="0" u="none" strike="noStrike" cap="none" baseline="0" dirty="0">
                <a:solidFill>
                  <a:schemeClr val="lt1"/>
                </a:solidFill>
                <a:latin typeface="Arial"/>
                <a:ea typeface="Arial"/>
                <a:cs typeface="Arial"/>
                <a:sym typeface="Arial"/>
              </a:rPr>
              <a:t>and </a:t>
            </a:r>
            <a:r>
              <a:rPr lang="en-US" sz="1500" b="0" i="0" u="none" strike="noStrike" cap="none" baseline="0" dirty="0" smtClean="0">
                <a:solidFill>
                  <a:schemeClr val="lt1"/>
                </a:solidFill>
                <a:latin typeface="Arial"/>
                <a:ea typeface="Arial"/>
                <a:cs typeface="Arial"/>
                <a:sym typeface="Arial"/>
              </a:rPr>
              <a:t>invaluable service </a:t>
            </a:r>
            <a:r>
              <a:rPr lang="en-US" sz="1500" b="0" i="0" u="none" strike="noStrike" cap="none" baseline="0" dirty="0">
                <a:solidFill>
                  <a:schemeClr val="lt1"/>
                </a:solidFill>
                <a:latin typeface="Arial"/>
                <a:ea typeface="Arial"/>
                <a:cs typeface="Arial"/>
                <a:sym typeface="Arial"/>
              </a:rPr>
              <a:t>we can provide.</a:t>
            </a:r>
          </a:p>
        </p:txBody>
      </p:sp>
      <p:sp>
        <p:nvSpPr>
          <p:cNvPr id="143" name="Shape 143"/>
          <p:cNvSpPr txBox="1"/>
          <p:nvPr/>
        </p:nvSpPr>
        <p:spPr>
          <a:xfrm>
            <a:off x="4116976" y="5327612"/>
            <a:ext cx="3886200" cy="7847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500" b="0" i="0" u="none" strike="noStrike" cap="none" baseline="0" dirty="0">
                <a:solidFill>
                  <a:schemeClr val="lt1"/>
                </a:solidFill>
                <a:latin typeface="Arial"/>
                <a:ea typeface="Arial"/>
                <a:cs typeface="Arial"/>
                <a:sym typeface="Arial"/>
              </a:rPr>
              <a:t>Sign Up Patients and Caregivers to be matched with a “Mentor Angel” or become one themselves.</a:t>
            </a: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Shape 126"/>
          <p:cNvPicPr preferRelativeResize="0"/>
          <p:nvPr/>
        </p:nvPicPr>
        <p:blipFill rotWithShape="1">
          <a:blip r:embed="rId3">
            <a:alphaModFix/>
          </a:blip>
          <a:srcRect l="4167" r="71667"/>
          <a:stretch/>
        </p:blipFill>
        <p:spPr>
          <a:xfrm>
            <a:off x="381000" y="0"/>
            <a:ext cx="2209799" cy="6858000"/>
          </a:xfrm>
          <a:prstGeom prst="rect">
            <a:avLst/>
          </a:prstGeom>
          <a:noFill/>
          <a:ln>
            <a:noFill/>
          </a:ln>
        </p:spPr>
      </p:pic>
      <p:sp>
        <p:nvSpPr>
          <p:cNvPr id="127" name="Shape 127"/>
          <p:cNvSpPr txBox="1"/>
          <p:nvPr/>
        </p:nvSpPr>
        <p:spPr>
          <a:xfrm>
            <a:off x="2779889" y="561790"/>
            <a:ext cx="5065889" cy="124608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000" b="0" i="0" u="none" strike="noStrike" cap="none" baseline="0" dirty="0" smtClean="0">
                <a:solidFill>
                  <a:srgbClr val="FFD10D"/>
                </a:solidFill>
                <a:latin typeface="Arial"/>
                <a:ea typeface="Arial"/>
                <a:cs typeface="Arial"/>
                <a:sym typeface="Arial"/>
              </a:rPr>
              <a:t>Quick Note</a:t>
            </a:r>
            <a:endParaRPr lang="en-US" sz="5000" b="0" i="0" u="none" strike="noStrike" cap="none" baseline="0" dirty="0">
              <a:solidFill>
                <a:srgbClr val="FFD10D"/>
              </a:solidFill>
              <a:latin typeface="Arial"/>
              <a:ea typeface="Arial"/>
              <a:cs typeface="Arial"/>
              <a:sym typeface="Arial"/>
            </a:endParaRPr>
          </a:p>
        </p:txBody>
      </p:sp>
      <p:pic>
        <p:nvPicPr>
          <p:cNvPr id="128" name="Shape 128"/>
          <p:cNvPicPr preferRelativeResize="0"/>
          <p:nvPr/>
        </p:nvPicPr>
        <p:blipFill rotWithShape="1">
          <a:blip r:embed="rId4">
            <a:alphaModFix/>
          </a:blip>
          <a:srcRect/>
          <a:stretch/>
        </p:blipFill>
        <p:spPr>
          <a:xfrm>
            <a:off x="7696200" y="0"/>
            <a:ext cx="1447800" cy="1387193"/>
          </a:xfrm>
          <a:prstGeom prst="rect">
            <a:avLst/>
          </a:prstGeom>
          <a:noFill/>
          <a:ln>
            <a:noFill/>
          </a:ln>
        </p:spPr>
      </p:pic>
      <p:sp>
        <p:nvSpPr>
          <p:cNvPr id="141" name="Shape 141"/>
          <p:cNvSpPr txBox="1"/>
          <p:nvPr/>
        </p:nvSpPr>
        <p:spPr>
          <a:xfrm>
            <a:off x="4038596" y="2228681"/>
            <a:ext cx="4227000" cy="3098931"/>
          </a:xfrm>
          <a:prstGeom prst="rect">
            <a:avLst/>
          </a:prstGeom>
          <a:noFill/>
          <a:ln>
            <a:noFill/>
          </a:ln>
        </p:spPr>
        <p:txBody>
          <a:bodyPr lIns="91425" tIns="45700" rIns="91425" bIns="45700" anchor="t" anchorCtr="0">
            <a:noAutofit/>
          </a:bodyPr>
          <a:lstStyle/>
          <a:p>
            <a:pPr marL="285750" marR="0" lvl="0" indent="-285750" rtl="0">
              <a:spcBef>
                <a:spcPts val="0"/>
              </a:spcBef>
              <a:buClr>
                <a:schemeClr val="tx1"/>
              </a:buClr>
              <a:buSzPct val="25000"/>
              <a:buFont typeface="Wingdings" charset="2"/>
              <a:buChar char="u"/>
            </a:pPr>
            <a:endParaRPr lang="en-US" sz="1400" b="0" i="0" u="none" strike="noStrike" cap="none" baseline="0" dirty="0">
              <a:solidFill>
                <a:schemeClr val="lt1"/>
              </a:solidFill>
              <a:latin typeface="Arial"/>
              <a:ea typeface="Arial"/>
              <a:cs typeface="Arial"/>
              <a:sym typeface="Arial"/>
            </a:endParaRPr>
          </a:p>
        </p:txBody>
      </p:sp>
      <p:sp>
        <p:nvSpPr>
          <p:cNvPr id="142" name="Shape 142"/>
          <p:cNvSpPr txBox="1"/>
          <p:nvPr/>
        </p:nvSpPr>
        <p:spPr>
          <a:xfrm>
            <a:off x="4038600" y="3153696"/>
            <a:ext cx="3657600" cy="7847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500" b="0" i="0" u="none" strike="noStrike" cap="none" baseline="0" dirty="0">
              <a:solidFill>
                <a:schemeClr val="lt1"/>
              </a:solidFill>
              <a:latin typeface="Arial"/>
              <a:ea typeface="Arial"/>
              <a:cs typeface="Arial"/>
              <a:sym typeface="Arial"/>
            </a:endParaRPr>
          </a:p>
        </p:txBody>
      </p:sp>
      <p:sp>
        <p:nvSpPr>
          <p:cNvPr id="143" name="Shape 143"/>
          <p:cNvSpPr txBox="1"/>
          <p:nvPr/>
        </p:nvSpPr>
        <p:spPr>
          <a:xfrm>
            <a:off x="4116976" y="5314102"/>
            <a:ext cx="3886200" cy="7847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500" b="0" i="0" u="none" strike="noStrike" cap="none" baseline="0" dirty="0">
              <a:solidFill>
                <a:schemeClr val="lt1"/>
              </a:solidFill>
              <a:latin typeface="Arial"/>
              <a:ea typeface="Arial"/>
              <a:cs typeface="Arial"/>
              <a:sym typeface="Arial"/>
            </a:endParaRPr>
          </a:p>
        </p:txBody>
      </p:sp>
      <p:sp>
        <p:nvSpPr>
          <p:cNvPr id="3" name="TextBox 2"/>
          <p:cNvSpPr txBox="1"/>
          <p:nvPr/>
        </p:nvSpPr>
        <p:spPr>
          <a:xfrm>
            <a:off x="3133866" y="1791670"/>
            <a:ext cx="5517444" cy="2836674"/>
          </a:xfrm>
          <a:prstGeom prst="rect">
            <a:avLst/>
          </a:prstGeom>
          <a:noFill/>
        </p:spPr>
        <p:txBody>
          <a:bodyPr wrap="square" rtlCol="0">
            <a:spAutoFit/>
          </a:bodyPr>
          <a:lstStyle/>
          <a:p>
            <a:pPr marL="285750" indent="-285750">
              <a:lnSpc>
                <a:spcPct val="150000"/>
              </a:lnSpc>
              <a:buClr>
                <a:srgbClr val="FFCB0A"/>
              </a:buClr>
              <a:buFont typeface="Wingdings" charset="2"/>
              <a:buChar char="u"/>
            </a:pPr>
            <a:r>
              <a:rPr lang="en-US" sz="2000" dirty="0" smtClean="0">
                <a:solidFill>
                  <a:schemeClr val="bg1"/>
                </a:solidFill>
              </a:rPr>
              <a:t>These events are not about the</a:t>
            </a:r>
            <a:r>
              <a:rPr lang="en-US" sz="2000" i="1" dirty="0" smtClean="0">
                <a:solidFill>
                  <a:schemeClr val="bg1"/>
                </a:solidFill>
              </a:rPr>
              <a:t> number </a:t>
            </a:r>
            <a:r>
              <a:rPr lang="en-US" sz="2000" dirty="0" smtClean="0">
                <a:solidFill>
                  <a:schemeClr val="bg1"/>
                </a:solidFill>
              </a:rPr>
              <a:t>of registrations they result in—they are about spreading awareness! </a:t>
            </a:r>
          </a:p>
          <a:p>
            <a:pPr marL="285750" indent="-285750">
              <a:lnSpc>
                <a:spcPct val="150000"/>
              </a:lnSpc>
              <a:buClr>
                <a:srgbClr val="FFCB0A"/>
              </a:buClr>
              <a:buFont typeface="Wingdings" charset="2"/>
              <a:buChar char="u"/>
            </a:pPr>
            <a:r>
              <a:rPr lang="en-US" sz="2000" dirty="0" smtClean="0">
                <a:solidFill>
                  <a:schemeClr val="bg1"/>
                </a:solidFill>
              </a:rPr>
              <a:t>Even if visitors don’t register, they will still think about IA or tell others, and they may even register another day </a:t>
            </a:r>
            <a:endParaRPr lang="en-US" sz="2000" dirty="0">
              <a:solidFill>
                <a:schemeClr val="bg1"/>
              </a:solidFill>
            </a:endParaRPr>
          </a:p>
        </p:txBody>
      </p:sp>
    </p:spTree>
    <p:extLst>
      <p:ext uri="{BB962C8B-B14F-4D97-AF65-F5344CB8AC3E}">
        <p14:creationId xmlns:p14="http://schemas.microsoft.com/office/powerpoint/2010/main" val="138880738"/>
      </p:ext>
    </p:extLst>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grpSp>
        <p:nvGrpSpPr>
          <p:cNvPr id="160" name="Shape 160"/>
          <p:cNvGrpSpPr/>
          <p:nvPr/>
        </p:nvGrpSpPr>
        <p:grpSpPr>
          <a:xfrm>
            <a:off x="533400" y="3581400"/>
            <a:ext cx="2297767" cy="2447655"/>
            <a:chOff x="914400" y="2667000"/>
            <a:chExt cx="2297767" cy="2447655"/>
          </a:xfrm>
        </p:grpSpPr>
        <p:sp>
          <p:nvSpPr>
            <p:cNvPr id="161" name="Shape 161"/>
            <p:cNvSpPr/>
            <p:nvPr/>
          </p:nvSpPr>
          <p:spPr>
            <a:xfrm>
              <a:off x="914400" y="2667000"/>
              <a:ext cx="2286000" cy="2438399"/>
            </a:xfrm>
            <a:prstGeom prst="foldedCorner">
              <a:avLst>
                <a:gd name="adj" fmla="val 16667"/>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62" name="Shape 162"/>
            <p:cNvSpPr/>
            <p:nvPr/>
          </p:nvSpPr>
          <p:spPr>
            <a:xfrm rot="-2747338">
              <a:off x="2676765" y="4724513"/>
              <a:ext cx="531540" cy="235247"/>
            </a:xfrm>
            <a:prstGeom prst="triangle">
              <a:avLst>
                <a:gd name="adj" fmla="val 50000"/>
              </a:avLst>
            </a:prstGeom>
            <a:solidFill>
              <a:srgbClr val="FFCC00"/>
            </a:solidFill>
            <a:ln w="25400" cap="flat" cmpd="sng">
              <a:solidFill>
                <a:srgbClr val="FFCC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grpSp>
        <p:nvGrpSpPr>
          <p:cNvPr id="163" name="Shape 163"/>
          <p:cNvGrpSpPr/>
          <p:nvPr/>
        </p:nvGrpSpPr>
        <p:grpSpPr>
          <a:xfrm>
            <a:off x="3505200" y="3581400"/>
            <a:ext cx="2297767" cy="2447655"/>
            <a:chOff x="3886200" y="3505200"/>
            <a:chExt cx="2297767" cy="2447655"/>
          </a:xfrm>
        </p:grpSpPr>
        <p:sp>
          <p:nvSpPr>
            <p:cNvPr id="164" name="Shape 164"/>
            <p:cNvSpPr/>
            <p:nvPr/>
          </p:nvSpPr>
          <p:spPr>
            <a:xfrm>
              <a:off x="3886200" y="3505200"/>
              <a:ext cx="2286000" cy="2438399"/>
            </a:xfrm>
            <a:prstGeom prst="foldedCorner">
              <a:avLst>
                <a:gd name="adj" fmla="val 16667"/>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65" name="Shape 165"/>
            <p:cNvSpPr/>
            <p:nvPr/>
          </p:nvSpPr>
          <p:spPr>
            <a:xfrm rot="-2747338">
              <a:off x="5648565" y="5562713"/>
              <a:ext cx="531540" cy="235247"/>
            </a:xfrm>
            <a:prstGeom prst="triangle">
              <a:avLst>
                <a:gd name="adj" fmla="val 50000"/>
              </a:avLst>
            </a:prstGeom>
            <a:solidFill>
              <a:srgbClr val="FFCC00"/>
            </a:solidFill>
            <a:ln w="25400" cap="flat" cmpd="sng">
              <a:solidFill>
                <a:srgbClr val="FFCC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grpSp>
        <p:nvGrpSpPr>
          <p:cNvPr id="166" name="Shape 166"/>
          <p:cNvGrpSpPr/>
          <p:nvPr/>
        </p:nvGrpSpPr>
        <p:grpSpPr>
          <a:xfrm>
            <a:off x="6324600" y="3581400"/>
            <a:ext cx="2297766" cy="2447655"/>
            <a:chOff x="6629400" y="3505200"/>
            <a:chExt cx="2297766" cy="2447655"/>
          </a:xfrm>
        </p:grpSpPr>
        <p:sp>
          <p:nvSpPr>
            <p:cNvPr id="167" name="Shape 167"/>
            <p:cNvSpPr/>
            <p:nvPr/>
          </p:nvSpPr>
          <p:spPr>
            <a:xfrm>
              <a:off x="6629400" y="3505200"/>
              <a:ext cx="2286000" cy="2438399"/>
            </a:xfrm>
            <a:prstGeom prst="foldedCorner">
              <a:avLst>
                <a:gd name="adj" fmla="val 16667"/>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68" name="Shape 168"/>
            <p:cNvSpPr/>
            <p:nvPr/>
          </p:nvSpPr>
          <p:spPr>
            <a:xfrm rot="-2747338">
              <a:off x="8391764" y="5562713"/>
              <a:ext cx="531540" cy="235247"/>
            </a:xfrm>
            <a:prstGeom prst="triangle">
              <a:avLst>
                <a:gd name="adj" fmla="val 50000"/>
              </a:avLst>
            </a:prstGeom>
            <a:solidFill>
              <a:srgbClr val="FFCC00"/>
            </a:solidFill>
            <a:ln w="25400" cap="flat" cmpd="sng">
              <a:solidFill>
                <a:srgbClr val="FFCC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grpSp>
        <p:nvGrpSpPr>
          <p:cNvPr id="169" name="Shape 169"/>
          <p:cNvGrpSpPr/>
          <p:nvPr/>
        </p:nvGrpSpPr>
        <p:grpSpPr>
          <a:xfrm>
            <a:off x="762000" y="2514600"/>
            <a:ext cx="1752600" cy="1760127"/>
            <a:chOff x="762000" y="2362200"/>
            <a:chExt cx="1752600" cy="1760127"/>
          </a:xfrm>
        </p:grpSpPr>
        <p:sp>
          <p:nvSpPr>
            <p:cNvPr id="170" name="Shape 170"/>
            <p:cNvSpPr/>
            <p:nvPr/>
          </p:nvSpPr>
          <p:spPr>
            <a:xfrm>
              <a:off x="762000" y="2362200"/>
              <a:ext cx="1752600" cy="1760127"/>
            </a:xfrm>
            <a:prstGeom prst="donut">
              <a:avLst>
                <a:gd name="adj" fmla="val 4511"/>
              </a:avLst>
            </a:prstGeom>
            <a:solidFill>
              <a:srgbClr val="FFCC00"/>
            </a:solidFill>
            <a:ln w="25400" cap="flat" cmpd="sng">
              <a:solidFill>
                <a:srgbClr val="FFCC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71" name="Shape 171"/>
            <p:cNvSpPr/>
            <p:nvPr/>
          </p:nvSpPr>
          <p:spPr>
            <a:xfrm>
              <a:off x="914400" y="2514600"/>
              <a:ext cx="1447800" cy="1447800"/>
            </a:xfrm>
            <a:prstGeom prst="ellipse">
              <a:avLst/>
            </a:prstGeom>
            <a:solidFill>
              <a:srgbClr val="FFCC00"/>
            </a:solidFill>
            <a:ln w="25400" cap="flat" cmpd="sng">
              <a:solidFill>
                <a:srgbClr val="FFCC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grpSp>
        <p:nvGrpSpPr>
          <p:cNvPr id="172" name="Shape 172"/>
          <p:cNvGrpSpPr/>
          <p:nvPr/>
        </p:nvGrpSpPr>
        <p:grpSpPr>
          <a:xfrm>
            <a:off x="3733800" y="2514600"/>
            <a:ext cx="1752600" cy="1760127"/>
            <a:chOff x="3733800" y="2354673"/>
            <a:chExt cx="1752600" cy="1760127"/>
          </a:xfrm>
        </p:grpSpPr>
        <p:sp>
          <p:nvSpPr>
            <p:cNvPr id="173" name="Shape 173"/>
            <p:cNvSpPr/>
            <p:nvPr/>
          </p:nvSpPr>
          <p:spPr>
            <a:xfrm>
              <a:off x="3733800" y="2354673"/>
              <a:ext cx="1752600" cy="1760127"/>
            </a:xfrm>
            <a:prstGeom prst="donut">
              <a:avLst>
                <a:gd name="adj" fmla="val 4511"/>
              </a:avLst>
            </a:prstGeom>
            <a:solidFill>
              <a:srgbClr val="FFCC00"/>
            </a:solidFill>
            <a:ln w="25400" cap="flat" cmpd="sng">
              <a:solidFill>
                <a:srgbClr val="FFCC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74" name="Shape 174"/>
            <p:cNvSpPr/>
            <p:nvPr/>
          </p:nvSpPr>
          <p:spPr>
            <a:xfrm>
              <a:off x="3886200" y="2507073"/>
              <a:ext cx="1447800" cy="1447800"/>
            </a:xfrm>
            <a:prstGeom prst="ellipse">
              <a:avLst/>
            </a:prstGeom>
            <a:solidFill>
              <a:srgbClr val="FFCC00"/>
            </a:solidFill>
            <a:ln w="25400" cap="flat" cmpd="sng">
              <a:solidFill>
                <a:srgbClr val="FFCC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grpSp>
        <p:nvGrpSpPr>
          <p:cNvPr id="175" name="Shape 175"/>
          <p:cNvGrpSpPr/>
          <p:nvPr/>
        </p:nvGrpSpPr>
        <p:grpSpPr>
          <a:xfrm>
            <a:off x="6629400" y="2514600"/>
            <a:ext cx="1752600" cy="1760127"/>
            <a:chOff x="6629400" y="2362200"/>
            <a:chExt cx="1752600" cy="1760127"/>
          </a:xfrm>
        </p:grpSpPr>
        <p:sp>
          <p:nvSpPr>
            <p:cNvPr id="176" name="Shape 176"/>
            <p:cNvSpPr/>
            <p:nvPr/>
          </p:nvSpPr>
          <p:spPr>
            <a:xfrm>
              <a:off x="6629400" y="2362200"/>
              <a:ext cx="1752600" cy="1760127"/>
            </a:xfrm>
            <a:prstGeom prst="donut">
              <a:avLst>
                <a:gd name="adj" fmla="val 4511"/>
              </a:avLst>
            </a:prstGeom>
            <a:solidFill>
              <a:srgbClr val="FFCC00"/>
            </a:solidFill>
            <a:ln w="25400" cap="flat" cmpd="sng">
              <a:solidFill>
                <a:srgbClr val="FFCC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77" name="Shape 177"/>
            <p:cNvSpPr/>
            <p:nvPr/>
          </p:nvSpPr>
          <p:spPr>
            <a:xfrm>
              <a:off x="6781800" y="2514600"/>
              <a:ext cx="1447800" cy="1447800"/>
            </a:xfrm>
            <a:prstGeom prst="ellipse">
              <a:avLst/>
            </a:prstGeom>
            <a:solidFill>
              <a:srgbClr val="FFCC00"/>
            </a:solidFill>
            <a:ln w="25400" cap="flat" cmpd="sng">
              <a:solidFill>
                <a:srgbClr val="FFCC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cxnSp>
        <p:nvCxnSpPr>
          <p:cNvPr id="178" name="Shape 178"/>
          <p:cNvCxnSpPr/>
          <p:nvPr/>
        </p:nvCxnSpPr>
        <p:spPr>
          <a:xfrm>
            <a:off x="381000" y="990600"/>
            <a:ext cx="8458200" cy="0"/>
          </a:xfrm>
          <a:prstGeom prst="straightConnector1">
            <a:avLst/>
          </a:prstGeom>
          <a:noFill/>
          <a:ln w="130175" cap="flat" cmpd="sng">
            <a:solidFill>
              <a:schemeClr val="lt1"/>
            </a:solidFill>
            <a:prstDash val="solid"/>
            <a:round/>
            <a:headEnd type="none" w="med" len="med"/>
            <a:tailEnd type="none" w="med" len="med"/>
          </a:ln>
        </p:spPr>
      </p:cxnSp>
      <p:pic>
        <p:nvPicPr>
          <p:cNvPr id="179" name="Shape 179"/>
          <p:cNvPicPr preferRelativeResize="0"/>
          <p:nvPr/>
        </p:nvPicPr>
        <p:blipFill rotWithShape="1">
          <a:blip r:embed="rId3">
            <a:alphaModFix/>
          </a:blip>
          <a:srcRect/>
          <a:stretch/>
        </p:blipFill>
        <p:spPr>
          <a:xfrm>
            <a:off x="8001000" y="-64496"/>
            <a:ext cx="1066799" cy="1022143"/>
          </a:xfrm>
          <a:prstGeom prst="rect">
            <a:avLst/>
          </a:prstGeom>
          <a:noFill/>
          <a:ln>
            <a:noFill/>
          </a:ln>
        </p:spPr>
      </p:pic>
      <p:sp>
        <p:nvSpPr>
          <p:cNvPr id="180" name="Shape 180"/>
          <p:cNvSpPr/>
          <p:nvPr/>
        </p:nvSpPr>
        <p:spPr>
          <a:xfrm>
            <a:off x="2781300" y="393297"/>
            <a:ext cx="3657600" cy="1291916"/>
          </a:xfrm>
          <a:prstGeom prst="rect">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81" name="Shape 181"/>
          <p:cNvSpPr txBox="1"/>
          <p:nvPr/>
        </p:nvSpPr>
        <p:spPr>
          <a:xfrm>
            <a:off x="2552700" y="248425"/>
            <a:ext cx="4038599" cy="60016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300" b="0" i="0" u="none" strike="noStrike" cap="none" baseline="0" dirty="0">
                <a:solidFill>
                  <a:srgbClr val="4685D2"/>
                </a:solidFill>
                <a:latin typeface="Arial"/>
                <a:ea typeface="Arial"/>
                <a:cs typeface="Arial"/>
                <a:sym typeface="Arial"/>
              </a:rPr>
              <a:t> </a:t>
            </a:r>
            <a:endParaRPr lang="en-US" sz="2000" b="0" i="0" u="none" strike="noStrike" cap="none" baseline="0" dirty="0">
              <a:solidFill>
                <a:srgbClr val="4685D2"/>
              </a:solidFill>
              <a:latin typeface="Arial"/>
              <a:ea typeface="Arial"/>
              <a:cs typeface="Arial"/>
              <a:sym typeface="Arial"/>
            </a:endParaRPr>
          </a:p>
        </p:txBody>
      </p:sp>
      <p:sp>
        <p:nvSpPr>
          <p:cNvPr id="183" name="Shape 183"/>
          <p:cNvSpPr txBox="1"/>
          <p:nvPr/>
        </p:nvSpPr>
        <p:spPr>
          <a:xfrm>
            <a:off x="1066800" y="3048000"/>
            <a:ext cx="1295400"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0" i="0" u="none" strike="noStrike" cap="none" baseline="0">
                <a:solidFill>
                  <a:schemeClr val="lt1"/>
                </a:solidFill>
                <a:latin typeface="Calibri"/>
                <a:ea typeface="Calibri"/>
                <a:cs typeface="Calibri"/>
                <a:sym typeface="Calibri"/>
              </a:rPr>
              <a:t>Step 1</a:t>
            </a:r>
          </a:p>
        </p:txBody>
      </p:sp>
      <p:sp>
        <p:nvSpPr>
          <p:cNvPr id="184" name="Shape 184"/>
          <p:cNvSpPr txBox="1"/>
          <p:nvPr/>
        </p:nvSpPr>
        <p:spPr>
          <a:xfrm>
            <a:off x="4038600" y="3048000"/>
            <a:ext cx="1295400"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0" i="0" u="none" strike="noStrike" cap="none" baseline="0">
                <a:solidFill>
                  <a:schemeClr val="lt1"/>
                </a:solidFill>
                <a:latin typeface="Calibri"/>
                <a:ea typeface="Calibri"/>
                <a:cs typeface="Calibri"/>
                <a:sym typeface="Calibri"/>
              </a:rPr>
              <a:t>Step 2</a:t>
            </a:r>
          </a:p>
        </p:txBody>
      </p:sp>
      <p:sp>
        <p:nvSpPr>
          <p:cNvPr id="185" name="Shape 185"/>
          <p:cNvSpPr txBox="1"/>
          <p:nvPr/>
        </p:nvSpPr>
        <p:spPr>
          <a:xfrm>
            <a:off x="6934200" y="3048000"/>
            <a:ext cx="1295400"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0" i="0" u="none" strike="noStrike" cap="none" baseline="0">
                <a:solidFill>
                  <a:schemeClr val="lt1"/>
                </a:solidFill>
                <a:latin typeface="Calibri"/>
                <a:ea typeface="Calibri"/>
                <a:cs typeface="Calibri"/>
                <a:sym typeface="Calibri"/>
              </a:rPr>
              <a:t>Step 3</a:t>
            </a:r>
          </a:p>
        </p:txBody>
      </p:sp>
      <p:sp>
        <p:nvSpPr>
          <p:cNvPr id="186" name="Shape 186"/>
          <p:cNvSpPr txBox="1"/>
          <p:nvPr/>
        </p:nvSpPr>
        <p:spPr>
          <a:xfrm>
            <a:off x="437445" y="4381782"/>
            <a:ext cx="2450166" cy="1200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0" i="0" u="none" strike="noStrike" cap="none" baseline="0" dirty="0" smtClean="0">
                <a:solidFill>
                  <a:srgbClr val="4987D3"/>
                </a:solidFill>
                <a:latin typeface="Calibri"/>
                <a:ea typeface="Calibri"/>
                <a:cs typeface="Calibri"/>
                <a:sym typeface="Calibri"/>
              </a:rPr>
              <a:t>Professional</a:t>
            </a:r>
            <a:r>
              <a:rPr lang="en-US" sz="3600" b="0" i="0" u="none" strike="noStrike" cap="none" dirty="0" smtClean="0">
                <a:solidFill>
                  <a:srgbClr val="4987D3"/>
                </a:solidFill>
                <a:latin typeface="Calibri"/>
                <a:ea typeface="Calibri"/>
                <a:cs typeface="Calibri"/>
                <a:sym typeface="Calibri"/>
              </a:rPr>
              <a:t> Behavior </a:t>
            </a:r>
            <a:endParaRPr lang="en-US" sz="3600" b="0" i="0" u="none" strike="noStrike" cap="none" baseline="0" dirty="0">
              <a:solidFill>
                <a:srgbClr val="4987D3"/>
              </a:solidFill>
              <a:latin typeface="Calibri"/>
              <a:ea typeface="Calibri"/>
              <a:cs typeface="Calibri"/>
              <a:sym typeface="Calibri"/>
            </a:endParaRPr>
          </a:p>
        </p:txBody>
      </p:sp>
      <p:sp>
        <p:nvSpPr>
          <p:cNvPr id="187" name="Shape 187"/>
          <p:cNvSpPr txBox="1"/>
          <p:nvPr/>
        </p:nvSpPr>
        <p:spPr>
          <a:xfrm>
            <a:off x="3612444" y="4316267"/>
            <a:ext cx="2178756" cy="166199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400" b="0" i="0" u="none" strike="noStrike" cap="none" baseline="0" dirty="0" smtClean="0">
                <a:solidFill>
                  <a:srgbClr val="4987D3"/>
                </a:solidFill>
                <a:latin typeface="Calibri"/>
                <a:ea typeface="Calibri"/>
                <a:cs typeface="Calibri"/>
                <a:sym typeface="Calibri"/>
              </a:rPr>
              <a:t>Parking </a:t>
            </a:r>
          </a:p>
          <a:p>
            <a:pPr marL="0" marR="0" lvl="0" indent="0" algn="ctr" rtl="0">
              <a:spcBef>
                <a:spcPts val="0"/>
              </a:spcBef>
              <a:buSzPct val="25000"/>
              <a:buNone/>
            </a:pPr>
            <a:r>
              <a:rPr lang="en-US" sz="3400" dirty="0" smtClean="0">
                <a:solidFill>
                  <a:srgbClr val="4987D3"/>
                </a:solidFill>
                <a:latin typeface="Calibri"/>
                <a:ea typeface="Calibri"/>
                <a:cs typeface="Calibri"/>
                <a:sym typeface="Calibri"/>
              </a:rPr>
              <a:t>Validation</a:t>
            </a:r>
            <a:endParaRPr lang="en-US" sz="3400" b="0" i="0" u="none" strike="noStrike" cap="none" baseline="0" dirty="0">
              <a:solidFill>
                <a:srgbClr val="4987D3"/>
              </a:solidFill>
              <a:latin typeface="Calibri"/>
              <a:ea typeface="Calibri"/>
              <a:cs typeface="Calibri"/>
              <a:sym typeface="Calibri"/>
            </a:endParaRPr>
          </a:p>
        </p:txBody>
      </p:sp>
      <p:sp>
        <p:nvSpPr>
          <p:cNvPr id="188" name="Shape 188"/>
          <p:cNvSpPr txBox="1"/>
          <p:nvPr/>
        </p:nvSpPr>
        <p:spPr>
          <a:xfrm>
            <a:off x="6248400" y="4267200"/>
            <a:ext cx="2438399" cy="156966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400" dirty="0" err="1" smtClean="0">
                <a:solidFill>
                  <a:srgbClr val="4987D3"/>
                </a:solidFill>
                <a:latin typeface="Calibri"/>
                <a:ea typeface="Calibri"/>
                <a:cs typeface="Calibri"/>
                <a:sym typeface="Calibri"/>
              </a:rPr>
              <a:t>Imerman</a:t>
            </a:r>
            <a:r>
              <a:rPr lang="en-US" sz="3400" dirty="0" smtClean="0">
                <a:solidFill>
                  <a:srgbClr val="4987D3"/>
                </a:solidFill>
                <a:latin typeface="Calibri"/>
                <a:ea typeface="Calibri"/>
                <a:cs typeface="Calibri"/>
                <a:sym typeface="Calibri"/>
              </a:rPr>
              <a:t> Angels Socials </a:t>
            </a:r>
            <a:endParaRPr lang="en-US" sz="3400" b="0" i="0" u="none" strike="noStrike" cap="none" baseline="0" dirty="0">
              <a:solidFill>
                <a:srgbClr val="4987D3"/>
              </a:solidFill>
              <a:latin typeface="Calibri"/>
              <a:ea typeface="Calibri"/>
              <a:cs typeface="Calibri"/>
              <a:sym typeface="Calibri"/>
            </a:endParaRPr>
          </a:p>
        </p:txBody>
      </p:sp>
      <p:sp>
        <p:nvSpPr>
          <p:cNvPr id="190" name="Shape 190"/>
          <p:cNvSpPr txBox="1"/>
          <p:nvPr/>
        </p:nvSpPr>
        <p:spPr>
          <a:xfrm>
            <a:off x="2590799" y="734112"/>
            <a:ext cx="4038599" cy="60016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300" b="0" i="0" u="none" strike="noStrike" cap="none" baseline="0" dirty="0" smtClean="0">
                <a:solidFill>
                  <a:srgbClr val="4685D2"/>
                </a:solidFill>
                <a:latin typeface="Arial"/>
                <a:ea typeface="Arial"/>
                <a:cs typeface="Arial"/>
                <a:sym typeface="Arial"/>
              </a:rPr>
              <a:t>Reminders</a:t>
            </a:r>
            <a:endParaRPr lang="en-US" sz="2000" b="0" i="0" u="none" strike="noStrike" cap="none" baseline="0" dirty="0">
              <a:solidFill>
                <a:srgbClr val="4685D2"/>
              </a:solidFill>
              <a:latin typeface="Arial"/>
              <a:ea typeface="Arial"/>
              <a:cs typeface="Arial"/>
              <a:sym typeface="Arial"/>
            </a:endParaRPr>
          </a:p>
        </p:txBody>
      </p:sp>
    </p:spTree>
    <p:extLst>
      <p:ext uri="{BB962C8B-B14F-4D97-AF65-F5344CB8AC3E}">
        <p14:creationId xmlns:p14="http://schemas.microsoft.com/office/powerpoint/2010/main" val="2420616928"/>
      </p:ext>
    </p:extLst>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Shape 126"/>
          <p:cNvPicPr preferRelativeResize="0"/>
          <p:nvPr/>
        </p:nvPicPr>
        <p:blipFill rotWithShape="1">
          <a:blip r:embed="rId3">
            <a:alphaModFix/>
          </a:blip>
          <a:srcRect l="4167" r="71667"/>
          <a:stretch/>
        </p:blipFill>
        <p:spPr>
          <a:xfrm>
            <a:off x="381000" y="0"/>
            <a:ext cx="2209799" cy="6858000"/>
          </a:xfrm>
          <a:prstGeom prst="rect">
            <a:avLst/>
          </a:prstGeom>
          <a:noFill/>
          <a:ln>
            <a:noFill/>
          </a:ln>
        </p:spPr>
      </p:pic>
      <p:sp>
        <p:nvSpPr>
          <p:cNvPr id="127" name="Shape 127"/>
          <p:cNvSpPr txBox="1"/>
          <p:nvPr/>
        </p:nvSpPr>
        <p:spPr>
          <a:xfrm>
            <a:off x="3810000" y="0"/>
            <a:ext cx="4343400" cy="98488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5800" dirty="0" smtClean="0">
                <a:solidFill>
                  <a:srgbClr val="FFD10D"/>
                </a:solidFill>
              </a:rPr>
              <a:t>Captain Objectives</a:t>
            </a:r>
            <a:endParaRPr lang="en-US" sz="5800" b="0" i="0" u="none" strike="noStrike" cap="none" baseline="0" dirty="0">
              <a:solidFill>
                <a:srgbClr val="FFD10D"/>
              </a:solidFill>
              <a:latin typeface="Arial"/>
              <a:ea typeface="Arial"/>
              <a:cs typeface="Arial"/>
              <a:sym typeface="Arial"/>
            </a:endParaRPr>
          </a:p>
        </p:txBody>
      </p:sp>
      <p:pic>
        <p:nvPicPr>
          <p:cNvPr id="128" name="Shape 128"/>
          <p:cNvPicPr preferRelativeResize="0"/>
          <p:nvPr/>
        </p:nvPicPr>
        <p:blipFill rotWithShape="1">
          <a:blip r:embed="rId4">
            <a:alphaModFix/>
          </a:blip>
          <a:srcRect/>
          <a:stretch/>
        </p:blipFill>
        <p:spPr>
          <a:xfrm>
            <a:off x="7696200" y="0"/>
            <a:ext cx="1447800" cy="1387193"/>
          </a:xfrm>
          <a:prstGeom prst="rect">
            <a:avLst/>
          </a:prstGeom>
          <a:noFill/>
          <a:ln>
            <a:noFill/>
          </a:ln>
        </p:spPr>
      </p:pic>
      <p:grpSp>
        <p:nvGrpSpPr>
          <p:cNvPr id="129" name="Shape 129"/>
          <p:cNvGrpSpPr/>
          <p:nvPr/>
        </p:nvGrpSpPr>
        <p:grpSpPr>
          <a:xfrm>
            <a:off x="2819397" y="2106317"/>
            <a:ext cx="1143000" cy="1139100"/>
            <a:chOff x="2743200" y="1143000"/>
            <a:chExt cx="1143000" cy="1139100"/>
          </a:xfrm>
        </p:grpSpPr>
        <p:sp>
          <p:nvSpPr>
            <p:cNvPr id="130" name="Shape 130"/>
            <p:cNvSpPr/>
            <p:nvPr/>
          </p:nvSpPr>
          <p:spPr>
            <a:xfrm>
              <a:off x="2743200" y="1143000"/>
              <a:ext cx="1143000" cy="1139100"/>
            </a:xfrm>
            <a:prstGeom prst="donut">
              <a:avLst>
                <a:gd name="adj" fmla="val 4511"/>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31" name="Shape 131"/>
            <p:cNvSpPr/>
            <p:nvPr/>
          </p:nvSpPr>
          <p:spPr>
            <a:xfrm>
              <a:off x="2895600" y="1295400"/>
              <a:ext cx="838198" cy="838199"/>
            </a:xfrm>
            <a:prstGeom prst="ellipse">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32" name="Shape 132"/>
            <p:cNvSpPr txBox="1"/>
            <p:nvPr/>
          </p:nvSpPr>
          <p:spPr>
            <a:xfrm>
              <a:off x="2971800" y="1286470"/>
              <a:ext cx="685799" cy="9233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0" i="0" u="none" strike="noStrike" cap="none" baseline="0">
                  <a:solidFill>
                    <a:srgbClr val="FFD10D"/>
                  </a:solidFill>
                  <a:latin typeface="Arial"/>
                  <a:ea typeface="Arial"/>
                  <a:cs typeface="Arial"/>
                  <a:sym typeface="Arial"/>
                </a:rPr>
                <a:t>1</a:t>
              </a:r>
            </a:p>
          </p:txBody>
        </p:sp>
      </p:grpSp>
      <p:grpSp>
        <p:nvGrpSpPr>
          <p:cNvPr id="133" name="Shape 133"/>
          <p:cNvGrpSpPr/>
          <p:nvPr/>
        </p:nvGrpSpPr>
        <p:grpSpPr>
          <a:xfrm>
            <a:off x="2830283" y="3617040"/>
            <a:ext cx="1143000" cy="1138990"/>
            <a:chOff x="2819400" y="3209330"/>
            <a:chExt cx="1143000" cy="1138990"/>
          </a:xfrm>
        </p:grpSpPr>
        <p:sp>
          <p:nvSpPr>
            <p:cNvPr id="134" name="Shape 134"/>
            <p:cNvSpPr/>
            <p:nvPr/>
          </p:nvSpPr>
          <p:spPr>
            <a:xfrm>
              <a:off x="2819400" y="3209330"/>
              <a:ext cx="1143000" cy="1138990"/>
            </a:xfrm>
            <a:prstGeom prst="donut">
              <a:avLst>
                <a:gd name="adj" fmla="val 4511"/>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35" name="Shape 135"/>
            <p:cNvSpPr/>
            <p:nvPr/>
          </p:nvSpPr>
          <p:spPr>
            <a:xfrm>
              <a:off x="2971800" y="3361730"/>
              <a:ext cx="838198" cy="838199"/>
            </a:xfrm>
            <a:prstGeom prst="ellipse">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36" name="Shape 136"/>
            <p:cNvSpPr txBox="1"/>
            <p:nvPr/>
          </p:nvSpPr>
          <p:spPr>
            <a:xfrm>
              <a:off x="3048000" y="3352800"/>
              <a:ext cx="685799"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0" i="0" u="none" strike="noStrike" cap="none" baseline="0">
                  <a:solidFill>
                    <a:srgbClr val="FFD10D"/>
                  </a:solidFill>
                  <a:latin typeface="Arial"/>
                  <a:ea typeface="Arial"/>
                  <a:cs typeface="Arial"/>
                  <a:sym typeface="Arial"/>
                </a:rPr>
                <a:t>2</a:t>
              </a:r>
            </a:p>
          </p:txBody>
        </p:sp>
      </p:grpSp>
      <p:grpSp>
        <p:nvGrpSpPr>
          <p:cNvPr id="137" name="Shape 137"/>
          <p:cNvGrpSpPr/>
          <p:nvPr/>
        </p:nvGrpSpPr>
        <p:grpSpPr>
          <a:xfrm>
            <a:off x="2819399" y="5105962"/>
            <a:ext cx="1143000" cy="1138990"/>
            <a:chOff x="2819400" y="5257800"/>
            <a:chExt cx="1143000" cy="1138990"/>
          </a:xfrm>
        </p:grpSpPr>
        <p:sp>
          <p:nvSpPr>
            <p:cNvPr id="138" name="Shape 138"/>
            <p:cNvSpPr/>
            <p:nvPr/>
          </p:nvSpPr>
          <p:spPr>
            <a:xfrm>
              <a:off x="2819400" y="5257800"/>
              <a:ext cx="1143000" cy="1138990"/>
            </a:xfrm>
            <a:prstGeom prst="donut">
              <a:avLst>
                <a:gd name="adj" fmla="val 4511"/>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39" name="Shape 139"/>
            <p:cNvSpPr/>
            <p:nvPr/>
          </p:nvSpPr>
          <p:spPr>
            <a:xfrm>
              <a:off x="2971800" y="5410200"/>
              <a:ext cx="838198" cy="838199"/>
            </a:xfrm>
            <a:prstGeom prst="ellipse">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40" name="Shape 140"/>
            <p:cNvSpPr txBox="1"/>
            <p:nvPr/>
          </p:nvSpPr>
          <p:spPr>
            <a:xfrm>
              <a:off x="3048000" y="5410200"/>
              <a:ext cx="685799"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0" i="0" u="none" strike="noStrike" cap="none" baseline="0">
                  <a:solidFill>
                    <a:srgbClr val="FFD10D"/>
                  </a:solidFill>
                  <a:latin typeface="Arial"/>
                  <a:ea typeface="Arial"/>
                  <a:cs typeface="Arial"/>
                  <a:sym typeface="Arial"/>
                </a:rPr>
                <a:t>3</a:t>
              </a:r>
            </a:p>
          </p:txBody>
        </p:sp>
      </p:grpSp>
      <p:sp>
        <p:nvSpPr>
          <p:cNvPr id="141" name="Shape 141"/>
          <p:cNvSpPr txBox="1"/>
          <p:nvPr/>
        </p:nvSpPr>
        <p:spPr>
          <a:xfrm>
            <a:off x="4038596" y="2243437"/>
            <a:ext cx="4227000" cy="11696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500" b="0" i="0" u="none" strike="noStrike" cap="none" baseline="0" dirty="0" smtClean="0">
                <a:solidFill>
                  <a:schemeClr val="lt1"/>
                </a:solidFill>
                <a:sym typeface="Arial"/>
              </a:rPr>
              <a:t>Approach patients/caregivers</a:t>
            </a:r>
            <a:r>
              <a:rPr lang="en-US" sz="1500" b="0" i="0" u="none" strike="noStrike" cap="none" dirty="0" smtClean="0">
                <a:solidFill>
                  <a:schemeClr val="lt1"/>
                </a:solidFill>
                <a:sym typeface="Arial"/>
              </a:rPr>
              <a:t> and </a:t>
            </a:r>
            <a:r>
              <a:rPr lang="en-US" sz="1500" dirty="0" smtClean="0">
                <a:solidFill>
                  <a:schemeClr val="lt1"/>
                </a:solidFill>
              </a:rPr>
              <a:t>offer them food, drinks, brochures, etc. to bring them to the Social area while explaining the </a:t>
            </a:r>
            <a:r>
              <a:rPr lang="en-US" sz="1500" dirty="0" err="1" smtClean="0">
                <a:solidFill>
                  <a:schemeClr val="lt1"/>
                </a:solidFill>
              </a:rPr>
              <a:t>Imerman</a:t>
            </a:r>
            <a:r>
              <a:rPr lang="en-US" sz="1500" dirty="0" smtClean="0">
                <a:solidFill>
                  <a:schemeClr val="lt1"/>
                </a:solidFill>
              </a:rPr>
              <a:t> Angels mission. </a:t>
            </a:r>
            <a:endParaRPr lang="en-US" sz="1500" b="0" i="0" u="none" strike="noStrike" cap="none" baseline="0" dirty="0">
              <a:solidFill>
                <a:schemeClr val="lt1"/>
              </a:solidFill>
              <a:sym typeface="Arial"/>
            </a:endParaRPr>
          </a:p>
        </p:txBody>
      </p:sp>
      <p:sp>
        <p:nvSpPr>
          <p:cNvPr id="142" name="Shape 142"/>
          <p:cNvSpPr txBox="1"/>
          <p:nvPr/>
        </p:nvSpPr>
        <p:spPr>
          <a:xfrm>
            <a:off x="4114798" y="3794119"/>
            <a:ext cx="3657600" cy="7847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500" b="0" i="0" u="none" strike="noStrike" cap="none" baseline="0" dirty="0" smtClean="0">
                <a:solidFill>
                  <a:schemeClr val="lt1"/>
                </a:solidFill>
                <a:latin typeface="Arial"/>
                <a:ea typeface="Arial"/>
                <a:cs typeface="Arial"/>
                <a:sym typeface="Arial"/>
              </a:rPr>
              <a:t>Introduce</a:t>
            </a:r>
            <a:r>
              <a:rPr lang="en-US" sz="1500" b="0" i="0" u="none" strike="noStrike" cap="none" dirty="0" smtClean="0">
                <a:solidFill>
                  <a:schemeClr val="lt1"/>
                </a:solidFill>
                <a:latin typeface="Arial"/>
                <a:ea typeface="Arial"/>
                <a:cs typeface="Arial"/>
                <a:sym typeface="Arial"/>
              </a:rPr>
              <a:t> guest to another guest, allowing them to make an IA-facilitated connection.</a:t>
            </a:r>
            <a:endParaRPr lang="en-US" sz="1500" b="0" i="0" u="none" strike="noStrike" cap="none" baseline="0" dirty="0">
              <a:solidFill>
                <a:schemeClr val="lt1"/>
              </a:solidFill>
              <a:latin typeface="Arial"/>
              <a:ea typeface="Arial"/>
              <a:cs typeface="Arial"/>
              <a:sym typeface="Arial"/>
            </a:endParaRPr>
          </a:p>
        </p:txBody>
      </p:sp>
      <p:sp>
        <p:nvSpPr>
          <p:cNvPr id="143" name="Shape 143"/>
          <p:cNvSpPr txBox="1"/>
          <p:nvPr/>
        </p:nvSpPr>
        <p:spPr>
          <a:xfrm>
            <a:off x="4116976" y="5327612"/>
            <a:ext cx="3886200" cy="7847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500" dirty="0" smtClean="0">
                <a:solidFill>
                  <a:schemeClr val="lt1"/>
                </a:solidFill>
              </a:rPr>
              <a:t>Leave visitors to explore the benefits of shared experiences and continue to recruit new guests from the lobby or other areas. </a:t>
            </a:r>
            <a:endParaRPr lang="en-US" sz="1500" b="0" i="0" u="none" strike="noStrike" cap="none" baseline="0"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53449668"/>
      </p:ext>
    </p:extLst>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grpSp>
        <p:nvGrpSpPr>
          <p:cNvPr id="160" name="Shape 160"/>
          <p:cNvGrpSpPr/>
          <p:nvPr/>
        </p:nvGrpSpPr>
        <p:grpSpPr>
          <a:xfrm>
            <a:off x="533400" y="3581400"/>
            <a:ext cx="2297767" cy="2447655"/>
            <a:chOff x="914400" y="2667000"/>
            <a:chExt cx="2297767" cy="2447655"/>
          </a:xfrm>
        </p:grpSpPr>
        <p:sp>
          <p:nvSpPr>
            <p:cNvPr id="161" name="Shape 161"/>
            <p:cNvSpPr/>
            <p:nvPr/>
          </p:nvSpPr>
          <p:spPr>
            <a:xfrm>
              <a:off x="914400" y="2667000"/>
              <a:ext cx="2286000" cy="2438399"/>
            </a:xfrm>
            <a:prstGeom prst="foldedCorner">
              <a:avLst>
                <a:gd name="adj" fmla="val 16667"/>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62" name="Shape 162"/>
            <p:cNvSpPr/>
            <p:nvPr/>
          </p:nvSpPr>
          <p:spPr>
            <a:xfrm rot="-2747338">
              <a:off x="2676765" y="4724513"/>
              <a:ext cx="531540" cy="235247"/>
            </a:xfrm>
            <a:prstGeom prst="triangle">
              <a:avLst>
                <a:gd name="adj" fmla="val 50000"/>
              </a:avLst>
            </a:prstGeom>
            <a:solidFill>
              <a:srgbClr val="FFCC00"/>
            </a:solidFill>
            <a:ln w="25400" cap="flat" cmpd="sng">
              <a:solidFill>
                <a:srgbClr val="FFCC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grpSp>
        <p:nvGrpSpPr>
          <p:cNvPr id="163" name="Shape 163"/>
          <p:cNvGrpSpPr/>
          <p:nvPr/>
        </p:nvGrpSpPr>
        <p:grpSpPr>
          <a:xfrm>
            <a:off x="3505200" y="3581400"/>
            <a:ext cx="2297767" cy="2447655"/>
            <a:chOff x="3886200" y="3505200"/>
            <a:chExt cx="2297767" cy="2447655"/>
          </a:xfrm>
        </p:grpSpPr>
        <p:sp>
          <p:nvSpPr>
            <p:cNvPr id="164" name="Shape 164"/>
            <p:cNvSpPr/>
            <p:nvPr/>
          </p:nvSpPr>
          <p:spPr>
            <a:xfrm>
              <a:off x="3886200" y="3505200"/>
              <a:ext cx="2286000" cy="2438399"/>
            </a:xfrm>
            <a:prstGeom prst="foldedCorner">
              <a:avLst>
                <a:gd name="adj" fmla="val 16667"/>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65" name="Shape 165"/>
            <p:cNvSpPr/>
            <p:nvPr/>
          </p:nvSpPr>
          <p:spPr>
            <a:xfrm rot="-2747338">
              <a:off x="5648565" y="5562713"/>
              <a:ext cx="531540" cy="235247"/>
            </a:xfrm>
            <a:prstGeom prst="triangle">
              <a:avLst>
                <a:gd name="adj" fmla="val 50000"/>
              </a:avLst>
            </a:prstGeom>
            <a:solidFill>
              <a:srgbClr val="FFCC00"/>
            </a:solidFill>
            <a:ln w="25400" cap="flat" cmpd="sng">
              <a:solidFill>
                <a:srgbClr val="FFCC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grpSp>
        <p:nvGrpSpPr>
          <p:cNvPr id="166" name="Shape 166"/>
          <p:cNvGrpSpPr/>
          <p:nvPr/>
        </p:nvGrpSpPr>
        <p:grpSpPr>
          <a:xfrm>
            <a:off x="6324600" y="3581400"/>
            <a:ext cx="2297766" cy="2447655"/>
            <a:chOff x="6629400" y="3505200"/>
            <a:chExt cx="2297766" cy="2447655"/>
          </a:xfrm>
        </p:grpSpPr>
        <p:sp>
          <p:nvSpPr>
            <p:cNvPr id="167" name="Shape 167"/>
            <p:cNvSpPr/>
            <p:nvPr/>
          </p:nvSpPr>
          <p:spPr>
            <a:xfrm>
              <a:off x="6629400" y="3505200"/>
              <a:ext cx="2286000" cy="2438399"/>
            </a:xfrm>
            <a:prstGeom prst="foldedCorner">
              <a:avLst>
                <a:gd name="adj" fmla="val 16667"/>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68" name="Shape 168"/>
            <p:cNvSpPr/>
            <p:nvPr/>
          </p:nvSpPr>
          <p:spPr>
            <a:xfrm rot="-2747338">
              <a:off x="8391764" y="5562713"/>
              <a:ext cx="531540" cy="235247"/>
            </a:xfrm>
            <a:prstGeom prst="triangle">
              <a:avLst>
                <a:gd name="adj" fmla="val 50000"/>
              </a:avLst>
            </a:prstGeom>
            <a:solidFill>
              <a:srgbClr val="FFCC00"/>
            </a:solidFill>
            <a:ln w="25400" cap="flat" cmpd="sng">
              <a:solidFill>
                <a:srgbClr val="FFCC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grpSp>
        <p:nvGrpSpPr>
          <p:cNvPr id="169" name="Shape 169"/>
          <p:cNvGrpSpPr/>
          <p:nvPr/>
        </p:nvGrpSpPr>
        <p:grpSpPr>
          <a:xfrm>
            <a:off x="762000" y="2514600"/>
            <a:ext cx="1752600" cy="1760127"/>
            <a:chOff x="762000" y="2362200"/>
            <a:chExt cx="1752600" cy="1760127"/>
          </a:xfrm>
        </p:grpSpPr>
        <p:sp>
          <p:nvSpPr>
            <p:cNvPr id="170" name="Shape 170"/>
            <p:cNvSpPr/>
            <p:nvPr/>
          </p:nvSpPr>
          <p:spPr>
            <a:xfrm>
              <a:off x="762000" y="2362200"/>
              <a:ext cx="1752600" cy="1760127"/>
            </a:xfrm>
            <a:prstGeom prst="donut">
              <a:avLst>
                <a:gd name="adj" fmla="val 4511"/>
              </a:avLst>
            </a:prstGeom>
            <a:solidFill>
              <a:srgbClr val="FFCC00"/>
            </a:solidFill>
            <a:ln w="25400" cap="flat" cmpd="sng">
              <a:solidFill>
                <a:srgbClr val="FFCC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71" name="Shape 171"/>
            <p:cNvSpPr/>
            <p:nvPr/>
          </p:nvSpPr>
          <p:spPr>
            <a:xfrm>
              <a:off x="914400" y="2514600"/>
              <a:ext cx="1447800" cy="1447800"/>
            </a:xfrm>
            <a:prstGeom prst="ellipse">
              <a:avLst/>
            </a:prstGeom>
            <a:solidFill>
              <a:srgbClr val="FFCC00"/>
            </a:solidFill>
            <a:ln w="25400" cap="flat" cmpd="sng">
              <a:solidFill>
                <a:srgbClr val="FFCC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grpSp>
        <p:nvGrpSpPr>
          <p:cNvPr id="172" name="Shape 172"/>
          <p:cNvGrpSpPr/>
          <p:nvPr/>
        </p:nvGrpSpPr>
        <p:grpSpPr>
          <a:xfrm>
            <a:off x="3733800" y="2514600"/>
            <a:ext cx="1752600" cy="1760127"/>
            <a:chOff x="3733800" y="2354673"/>
            <a:chExt cx="1752600" cy="1760127"/>
          </a:xfrm>
        </p:grpSpPr>
        <p:sp>
          <p:nvSpPr>
            <p:cNvPr id="173" name="Shape 173"/>
            <p:cNvSpPr/>
            <p:nvPr/>
          </p:nvSpPr>
          <p:spPr>
            <a:xfrm>
              <a:off x="3733800" y="2354673"/>
              <a:ext cx="1752600" cy="1760127"/>
            </a:xfrm>
            <a:prstGeom prst="donut">
              <a:avLst>
                <a:gd name="adj" fmla="val 4511"/>
              </a:avLst>
            </a:prstGeom>
            <a:solidFill>
              <a:srgbClr val="FFCC00"/>
            </a:solidFill>
            <a:ln w="25400" cap="flat" cmpd="sng">
              <a:solidFill>
                <a:srgbClr val="FFCC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74" name="Shape 174"/>
            <p:cNvSpPr/>
            <p:nvPr/>
          </p:nvSpPr>
          <p:spPr>
            <a:xfrm>
              <a:off x="3886200" y="2507073"/>
              <a:ext cx="1447800" cy="1447800"/>
            </a:xfrm>
            <a:prstGeom prst="ellipse">
              <a:avLst/>
            </a:prstGeom>
            <a:solidFill>
              <a:srgbClr val="FFCC00"/>
            </a:solidFill>
            <a:ln w="25400" cap="flat" cmpd="sng">
              <a:solidFill>
                <a:srgbClr val="FFCC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grpSp>
        <p:nvGrpSpPr>
          <p:cNvPr id="175" name="Shape 175"/>
          <p:cNvGrpSpPr/>
          <p:nvPr/>
        </p:nvGrpSpPr>
        <p:grpSpPr>
          <a:xfrm>
            <a:off x="6629400" y="2514600"/>
            <a:ext cx="1752600" cy="1760127"/>
            <a:chOff x="6629400" y="2362200"/>
            <a:chExt cx="1752600" cy="1760127"/>
          </a:xfrm>
        </p:grpSpPr>
        <p:sp>
          <p:nvSpPr>
            <p:cNvPr id="176" name="Shape 176"/>
            <p:cNvSpPr/>
            <p:nvPr/>
          </p:nvSpPr>
          <p:spPr>
            <a:xfrm>
              <a:off x="6629400" y="2362200"/>
              <a:ext cx="1752600" cy="1760127"/>
            </a:xfrm>
            <a:prstGeom prst="donut">
              <a:avLst>
                <a:gd name="adj" fmla="val 4511"/>
              </a:avLst>
            </a:prstGeom>
            <a:solidFill>
              <a:srgbClr val="FFCC00"/>
            </a:solidFill>
            <a:ln w="25400" cap="flat" cmpd="sng">
              <a:solidFill>
                <a:srgbClr val="FFCC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77" name="Shape 177"/>
            <p:cNvSpPr/>
            <p:nvPr/>
          </p:nvSpPr>
          <p:spPr>
            <a:xfrm>
              <a:off x="6781800" y="2514600"/>
              <a:ext cx="1447800" cy="1447800"/>
            </a:xfrm>
            <a:prstGeom prst="ellipse">
              <a:avLst/>
            </a:prstGeom>
            <a:solidFill>
              <a:srgbClr val="FFCC00"/>
            </a:solidFill>
            <a:ln w="25400" cap="flat" cmpd="sng">
              <a:solidFill>
                <a:srgbClr val="FFCC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cxnSp>
        <p:nvCxnSpPr>
          <p:cNvPr id="178" name="Shape 178"/>
          <p:cNvCxnSpPr/>
          <p:nvPr/>
        </p:nvCxnSpPr>
        <p:spPr>
          <a:xfrm>
            <a:off x="381000" y="990600"/>
            <a:ext cx="8458200" cy="0"/>
          </a:xfrm>
          <a:prstGeom prst="straightConnector1">
            <a:avLst/>
          </a:prstGeom>
          <a:noFill/>
          <a:ln w="130175" cap="flat" cmpd="sng">
            <a:solidFill>
              <a:schemeClr val="lt1"/>
            </a:solidFill>
            <a:prstDash val="solid"/>
            <a:round/>
            <a:headEnd type="none" w="med" len="med"/>
            <a:tailEnd type="none" w="med" len="med"/>
          </a:ln>
        </p:spPr>
      </p:cxnSp>
      <p:pic>
        <p:nvPicPr>
          <p:cNvPr id="179" name="Shape 179"/>
          <p:cNvPicPr preferRelativeResize="0"/>
          <p:nvPr/>
        </p:nvPicPr>
        <p:blipFill rotWithShape="1">
          <a:blip r:embed="rId3">
            <a:alphaModFix/>
          </a:blip>
          <a:srcRect/>
          <a:stretch/>
        </p:blipFill>
        <p:spPr>
          <a:xfrm>
            <a:off x="8001000" y="-64496"/>
            <a:ext cx="1066799" cy="1022143"/>
          </a:xfrm>
          <a:prstGeom prst="rect">
            <a:avLst/>
          </a:prstGeom>
          <a:noFill/>
          <a:ln>
            <a:noFill/>
          </a:ln>
        </p:spPr>
      </p:pic>
      <p:sp>
        <p:nvSpPr>
          <p:cNvPr id="180" name="Shape 180"/>
          <p:cNvSpPr/>
          <p:nvPr/>
        </p:nvSpPr>
        <p:spPr>
          <a:xfrm>
            <a:off x="2781300" y="393297"/>
            <a:ext cx="3657600" cy="1291916"/>
          </a:xfrm>
          <a:prstGeom prst="rect">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81" name="Shape 181"/>
          <p:cNvSpPr txBox="1"/>
          <p:nvPr/>
        </p:nvSpPr>
        <p:spPr>
          <a:xfrm>
            <a:off x="2552700" y="529840"/>
            <a:ext cx="4038599" cy="742175"/>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300" b="0" i="0" u="none" strike="noStrike" cap="none" baseline="0" dirty="0">
                <a:solidFill>
                  <a:srgbClr val="4685D2"/>
                </a:solidFill>
                <a:latin typeface="Arial"/>
                <a:ea typeface="Arial"/>
                <a:cs typeface="Arial"/>
                <a:sym typeface="Arial"/>
              </a:rPr>
              <a:t> </a:t>
            </a:r>
            <a:r>
              <a:rPr lang="en-US" sz="2000" b="0" i="0" u="none" strike="noStrike" cap="none" baseline="0" dirty="0" smtClean="0">
                <a:solidFill>
                  <a:srgbClr val="4685D2"/>
                </a:solidFill>
                <a:latin typeface="Arial"/>
                <a:ea typeface="Arial"/>
                <a:cs typeface="Arial"/>
                <a:sym typeface="Arial"/>
              </a:rPr>
              <a:t>Protocol</a:t>
            </a:r>
            <a:r>
              <a:rPr lang="en-US" sz="2000" b="0" i="0" u="none" strike="noStrike" cap="none" dirty="0" smtClean="0">
                <a:solidFill>
                  <a:srgbClr val="4685D2"/>
                </a:solidFill>
                <a:latin typeface="Arial"/>
                <a:ea typeface="Arial"/>
                <a:cs typeface="Arial"/>
                <a:sym typeface="Arial"/>
              </a:rPr>
              <a:t> for Walk-</a:t>
            </a:r>
            <a:r>
              <a:rPr lang="en-US" sz="2000" dirty="0" smtClean="0">
                <a:solidFill>
                  <a:srgbClr val="4685D2"/>
                </a:solidFill>
              </a:rPr>
              <a:t>in Volunteers</a:t>
            </a:r>
            <a:endParaRPr lang="en-US" sz="2000" b="0" i="0" u="none" strike="noStrike" cap="none" baseline="0" dirty="0">
              <a:solidFill>
                <a:srgbClr val="4685D2"/>
              </a:solidFill>
              <a:latin typeface="Arial"/>
              <a:ea typeface="Arial"/>
              <a:cs typeface="Arial"/>
              <a:sym typeface="Arial"/>
            </a:endParaRPr>
          </a:p>
        </p:txBody>
      </p:sp>
      <p:sp>
        <p:nvSpPr>
          <p:cNvPr id="182" name="Shape 182"/>
          <p:cNvSpPr txBox="1"/>
          <p:nvPr/>
        </p:nvSpPr>
        <p:spPr>
          <a:xfrm>
            <a:off x="3543300" y="1272015"/>
            <a:ext cx="2209799"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baseline="0">
                <a:solidFill>
                  <a:srgbClr val="FFCC00"/>
                </a:solidFill>
                <a:latin typeface="Calibri"/>
                <a:ea typeface="Calibri"/>
                <a:cs typeface="Calibri"/>
                <a:sym typeface="Calibri"/>
              </a:rPr>
              <a:t>3 SIMPLE STEPS</a:t>
            </a:r>
          </a:p>
        </p:txBody>
      </p:sp>
      <p:sp>
        <p:nvSpPr>
          <p:cNvPr id="183" name="Shape 183"/>
          <p:cNvSpPr txBox="1"/>
          <p:nvPr/>
        </p:nvSpPr>
        <p:spPr>
          <a:xfrm>
            <a:off x="1066800" y="3048000"/>
            <a:ext cx="1295400"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0" i="0" u="none" strike="noStrike" cap="none" baseline="0">
                <a:solidFill>
                  <a:schemeClr val="lt1"/>
                </a:solidFill>
                <a:latin typeface="Calibri"/>
                <a:ea typeface="Calibri"/>
                <a:cs typeface="Calibri"/>
                <a:sym typeface="Calibri"/>
              </a:rPr>
              <a:t>Step 1</a:t>
            </a:r>
          </a:p>
        </p:txBody>
      </p:sp>
      <p:sp>
        <p:nvSpPr>
          <p:cNvPr id="184" name="Shape 184"/>
          <p:cNvSpPr txBox="1"/>
          <p:nvPr/>
        </p:nvSpPr>
        <p:spPr>
          <a:xfrm>
            <a:off x="4038600" y="3048000"/>
            <a:ext cx="1295400"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0" i="0" u="none" strike="noStrike" cap="none" baseline="0">
                <a:solidFill>
                  <a:schemeClr val="lt1"/>
                </a:solidFill>
                <a:latin typeface="Calibri"/>
                <a:ea typeface="Calibri"/>
                <a:cs typeface="Calibri"/>
                <a:sym typeface="Calibri"/>
              </a:rPr>
              <a:t>Step 2</a:t>
            </a:r>
          </a:p>
        </p:txBody>
      </p:sp>
      <p:sp>
        <p:nvSpPr>
          <p:cNvPr id="185" name="Shape 185"/>
          <p:cNvSpPr txBox="1"/>
          <p:nvPr/>
        </p:nvSpPr>
        <p:spPr>
          <a:xfrm>
            <a:off x="6934200" y="3048000"/>
            <a:ext cx="1295400"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0" i="0" u="none" strike="noStrike" cap="none" baseline="0">
                <a:solidFill>
                  <a:schemeClr val="lt1"/>
                </a:solidFill>
                <a:latin typeface="Calibri"/>
                <a:ea typeface="Calibri"/>
                <a:cs typeface="Calibri"/>
                <a:sym typeface="Calibri"/>
              </a:rPr>
              <a:t>Step 3</a:t>
            </a:r>
          </a:p>
        </p:txBody>
      </p:sp>
      <p:sp>
        <p:nvSpPr>
          <p:cNvPr id="186" name="Shape 186"/>
          <p:cNvSpPr txBox="1"/>
          <p:nvPr/>
        </p:nvSpPr>
        <p:spPr>
          <a:xfrm>
            <a:off x="685800" y="4283690"/>
            <a:ext cx="1904999" cy="1200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dirty="0" smtClean="0">
                <a:solidFill>
                  <a:srgbClr val="4987D3"/>
                </a:solidFill>
                <a:latin typeface="Calibri"/>
                <a:ea typeface="Calibri"/>
                <a:cs typeface="Calibri"/>
                <a:sym typeface="Calibri"/>
              </a:rPr>
              <a:t>Let them shadow you</a:t>
            </a:r>
            <a:endParaRPr lang="en-US" sz="3600" b="0" i="0" u="none" strike="noStrike" cap="none" baseline="0" dirty="0">
              <a:solidFill>
                <a:srgbClr val="4987D3"/>
              </a:solidFill>
              <a:latin typeface="Calibri"/>
              <a:ea typeface="Calibri"/>
              <a:cs typeface="Calibri"/>
              <a:sym typeface="Calibri"/>
            </a:endParaRPr>
          </a:p>
        </p:txBody>
      </p:sp>
      <p:sp>
        <p:nvSpPr>
          <p:cNvPr id="187" name="Shape 187"/>
          <p:cNvSpPr txBox="1"/>
          <p:nvPr/>
        </p:nvSpPr>
        <p:spPr>
          <a:xfrm>
            <a:off x="3391378" y="4314534"/>
            <a:ext cx="2482144" cy="166199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400" b="0" i="0" u="none" strike="noStrike" cap="none" baseline="0" dirty="0" smtClean="0">
                <a:solidFill>
                  <a:srgbClr val="4987D3"/>
                </a:solidFill>
                <a:latin typeface="Calibri"/>
                <a:ea typeface="Calibri"/>
                <a:cs typeface="Calibri"/>
                <a:sym typeface="Calibri"/>
              </a:rPr>
              <a:t>Volunteer Registration</a:t>
            </a:r>
            <a:r>
              <a:rPr lang="en-US" sz="3400" b="0" i="0" u="none" strike="noStrike" cap="none" dirty="0" smtClean="0">
                <a:solidFill>
                  <a:srgbClr val="4987D3"/>
                </a:solidFill>
                <a:latin typeface="Calibri"/>
                <a:ea typeface="Calibri"/>
                <a:cs typeface="Calibri"/>
                <a:sym typeface="Calibri"/>
              </a:rPr>
              <a:t> Form</a:t>
            </a:r>
            <a:endParaRPr lang="en-US" sz="3400" b="0" i="0" u="none" strike="noStrike" cap="none" baseline="0" dirty="0">
              <a:solidFill>
                <a:srgbClr val="4987D3"/>
              </a:solidFill>
              <a:latin typeface="Calibri"/>
              <a:ea typeface="Calibri"/>
              <a:cs typeface="Calibri"/>
              <a:sym typeface="Calibri"/>
            </a:endParaRPr>
          </a:p>
        </p:txBody>
      </p:sp>
      <p:sp>
        <p:nvSpPr>
          <p:cNvPr id="188" name="Shape 188"/>
          <p:cNvSpPr txBox="1"/>
          <p:nvPr/>
        </p:nvSpPr>
        <p:spPr>
          <a:xfrm>
            <a:off x="6248400" y="4114800"/>
            <a:ext cx="2438399" cy="2545617"/>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dirty="0" smtClean="0">
                <a:solidFill>
                  <a:srgbClr val="4987D3"/>
                </a:solidFill>
                <a:latin typeface="Calibri"/>
                <a:ea typeface="Calibri"/>
                <a:cs typeface="Calibri"/>
                <a:sym typeface="Calibri"/>
              </a:rPr>
              <a:t>Fax all forms</a:t>
            </a:r>
            <a:r>
              <a:rPr lang="en-US" sz="2400" dirty="0">
                <a:solidFill>
                  <a:srgbClr val="4987D3"/>
                </a:solidFill>
                <a:latin typeface="Calibri"/>
                <a:ea typeface="Calibri"/>
                <a:cs typeface="Calibri"/>
                <a:sym typeface="Calibri"/>
              </a:rPr>
              <a:t> </a:t>
            </a:r>
            <a:r>
              <a:rPr lang="en-US" sz="2400" dirty="0" smtClean="0">
                <a:solidFill>
                  <a:srgbClr val="4987D3"/>
                </a:solidFill>
                <a:latin typeface="Calibri"/>
                <a:ea typeface="Calibri"/>
                <a:cs typeface="Calibri"/>
                <a:sym typeface="Calibri"/>
              </a:rPr>
              <a:t>or send contact information to </a:t>
            </a:r>
            <a:r>
              <a:rPr lang="en-US" sz="2400" dirty="0" smtClean="0">
                <a:solidFill>
                  <a:srgbClr val="4987D3"/>
                </a:solidFill>
                <a:latin typeface="Calibri"/>
                <a:ea typeface="Calibri"/>
                <a:cs typeface="Calibri"/>
                <a:sym typeface="Calibri"/>
                <a:hlinkClick r:id="rId4"/>
              </a:rPr>
              <a:t>volunteering@imermanangels.org</a:t>
            </a:r>
            <a:r>
              <a:rPr lang="en-US" sz="2400" dirty="0">
                <a:solidFill>
                  <a:srgbClr val="4987D3"/>
                </a:solidFill>
                <a:latin typeface="Calibri"/>
                <a:ea typeface="Calibri"/>
                <a:cs typeface="Calibri"/>
                <a:sym typeface="Calibri"/>
              </a:rPr>
              <a:t> </a:t>
            </a:r>
            <a:r>
              <a:rPr lang="en-US" sz="2400" dirty="0" smtClean="0">
                <a:solidFill>
                  <a:srgbClr val="FFFFFF"/>
                </a:solidFill>
                <a:latin typeface="Calibri"/>
                <a:ea typeface="Calibri"/>
                <a:cs typeface="Calibri"/>
                <a:sym typeface="Calibri"/>
              </a:rPr>
              <a:t>or </a:t>
            </a:r>
            <a:r>
              <a:rPr lang="en-US" sz="2400" dirty="0" smtClean="0">
                <a:solidFill>
                  <a:srgbClr val="FFFFFF"/>
                </a:solidFill>
                <a:latin typeface="Calibri"/>
                <a:ea typeface="Calibri"/>
                <a:cs typeface="Calibri"/>
                <a:sym typeface="Calibri"/>
              </a:rPr>
              <a:t>enter </a:t>
            </a:r>
            <a:r>
              <a:rPr lang="en-US" sz="2400" dirty="0" smtClean="0">
                <a:solidFill>
                  <a:srgbClr val="FFFFFF"/>
                </a:solidFill>
                <a:latin typeface="Calibri"/>
                <a:ea typeface="Calibri"/>
                <a:cs typeface="Calibri"/>
                <a:sym typeface="Calibri"/>
              </a:rPr>
              <a:t>online!</a:t>
            </a:r>
            <a:endParaRPr lang="en-US" sz="2400" b="0" i="0" u="none" strike="noStrike" cap="none" baseline="0" dirty="0">
              <a:solidFill>
                <a:srgbClr val="FFFFFF"/>
              </a:solidFill>
              <a:latin typeface="Calibri"/>
              <a:ea typeface="Calibri"/>
              <a:cs typeface="Calibri"/>
              <a:sym typeface="Calibri"/>
            </a:endParaRPr>
          </a:p>
        </p:txBody>
      </p:sp>
      <p:sp>
        <p:nvSpPr>
          <p:cNvPr id="189" name="Shape 189"/>
          <p:cNvSpPr txBox="1"/>
          <p:nvPr/>
        </p:nvSpPr>
        <p:spPr>
          <a:xfrm>
            <a:off x="2561645" y="720893"/>
            <a:ext cx="4038599" cy="60016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endParaRPr lang="en-US" sz="2000" b="0" i="0" u="none" strike="noStrike" cap="none" baseline="0" dirty="0">
              <a:solidFill>
                <a:srgbClr val="4685D2"/>
              </a:solidFill>
              <a:latin typeface="Arial"/>
              <a:ea typeface="Arial"/>
              <a:cs typeface="Arial"/>
              <a:sym typeface="Arial"/>
            </a:endParaRPr>
          </a:p>
        </p:txBody>
      </p:sp>
      <p:sp>
        <p:nvSpPr>
          <p:cNvPr id="190" name="Shape 190"/>
          <p:cNvSpPr txBox="1"/>
          <p:nvPr/>
        </p:nvSpPr>
        <p:spPr>
          <a:xfrm>
            <a:off x="2589867" y="720893"/>
            <a:ext cx="4038599" cy="60016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endParaRPr lang="en-US" sz="2000" b="0" i="0" u="none" strike="noStrike" cap="none" baseline="0" dirty="0">
              <a:solidFill>
                <a:srgbClr val="4685D2"/>
              </a:solidFill>
              <a:latin typeface="Arial"/>
              <a:ea typeface="Arial"/>
              <a:cs typeface="Arial"/>
              <a:sym typeface="Arial"/>
            </a:endParaRPr>
          </a:p>
        </p:txBody>
      </p:sp>
    </p:spTree>
    <p:extLst>
      <p:ext uri="{BB962C8B-B14F-4D97-AF65-F5344CB8AC3E}">
        <p14:creationId xmlns:p14="http://schemas.microsoft.com/office/powerpoint/2010/main" val="1742666034"/>
      </p:ext>
    </p:extLst>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Shape 126"/>
          <p:cNvPicPr preferRelativeResize="0"/>
          <p:nvPr/>
        </p:nvPicPr>
        <p:blipFill rotWithShape="1">
          <a:blip r:embed="rId3">
            <a:alphaModFix/>
          </a:blip>
          <a:srcRect l="4167" r="71667"/>
          <a:stretch/>
        </p:blipFill>
        <p:spPr>
          <a:xfrm>
            <a:off x="381000" y="0"/>
            <a:ext cx="2209799" cy="6858000"/>
          </a:xfrm>
          <a:prstGeom prst="rect">
            <a:avLst/>
          </a:prstGeom>
          <a:noFill/>
          <a:ln>
            <a:noFill/>
          </a:ln>
        </p:spPr>
      </p:pic>
      <p:sp>
        <p:nvSpPr>
          <p:cNvPr id="127" name="Shape 127"/>
          <p:cNvSpPr txBox="1"/>
          <p:nvPr/>
        </p:nvSpPr>
        <p:spPr>
          <a:xfrm>
            <a:off x="2590799" y="438504"/>
            <a:ext cx="5292369" cy="265841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000" dirty="0" smtClean="0">
                <a:solidFill>
                  <a:srgbClr val="FFD10D"/>
                </a:solidFill>
              </a:rPr>
              <a:t>The Logic </a:t>
            </a:r>
            <a:r>
              <a:rPr lang="en-US" sz="5000" dirty="0">
                <a:solidFill>
                  <a:srgbClr val="FFD10D"/>
                </a:solidFill>
              </a:rPr>
              <a:t>B</a:t>
            </a:r>
            <a:r>
              <a:rPr lang="en-US" sz="5000" dirty="0" smtClean="0">
                <a:solidFill>
                  <a:srgbClr val="FFD10D"/>
                </a:solidFill>
              </a:rPr>
              <a:t>ehind Lemonheads</a:t>
            </a:r>
            <a:endParaRPr lang="en-US" sz="5000" b="0" i="0" u="none" strike="noStrike" cap="none" baseline="0" dirty="0">
              <a:solidFill>
                <a:srgbClr val="FFD10D"/>
              </a:solidFill>
              <a:sym typeface="Arial"/>
            </a:endParaRPr>
          </a:p>
        </p:txBody>
      </p:sp>
      <p:pic>
        <p:nvPicPr>
          <p:cNvPr id="128" name="Shape 128"/>
          <p:cNvPicPr preferRelativeResize="0"/>
          <p:nvPr/>
        </p:nvPicPr>
        <p:blipFill rotWithShape="1">
          <a:blip r:embed="rId4">
            <a:alphaModFix/>
          </a:blip>
          <a:srcRect/>
          <a:stretch/>
        </p:blipFill>
        <p:spPr>
          <a:xfrm>
            <a:off x="7696200" y="0"/>
            <a:ext cx="1447800" cy="1387193"/>
          </a:xfrm>
          <a:prstGeom prst="rect">
            <a:avLst/>
          </a:prstGeom>
          <a:noFill/>
          <a:ln>
            <a:noFill/>
          </a:ln>
        </p:spPr>
      </p:pic>
      <p:grpSp>
        <p:nvGrpSpPr>
          <p:cNvPr id="129" name="Shape 129"/>
          <p:cNvGrpSpPr/>
          <p:nvPr/>
        </p:nvGrpSpPr>
        <p:grpSpPr>
          <a:xfrm>
            <a:off x="2819397" y="2106317"/>
            <a:ext cx="1143000" cy="1139100"/>
            <a:chOff x="2743200" y="1143000"/>
            <a:chExt cx="1143000" cy="1139100"/>
          </a:xfrm>
        </p:grpSpPr>
        <p:sp>
          <p:nvSpPr>
            <p:cNvPr id="130" name="Shape 130"/>
            <p:cNvSpPr/>
            <p:nvPr/>
          </p:nvSpPr>
          <p:spPr>
            <a:xfrm>
              <a:off x="2743200" y="1143000"/>
              <a:ext cx="1143000" cy="1139100"/>
            </a:xfrm>
            <a:prstGeom prst="donut">
              <a:avLst>
                <a:gd name="adj" fmla="val 4511"/>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31" name="Shape 131"/>
            <p:cNvSpPr/>
            <p:nvPr/>
          </p:nvSpPr>
          <p:spPr>
            <a:xfrm>
              <a:off x="2895600" y="1295400"/>
              <a:ext cx="838198" cy="838199"/>
            </a:xfrm>
            <a:prstGeom prst="ellipse">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32" name="Shape 132"/>
            <p:cNvSpPr txBox="1"/>
            <p:nvPr/>
          </p:nvSpPr>
          <p:spPr>
            <a:xfrm>
              <a:off x="2971800" y="1286470"/>
              <a:ext cx="685799" cy="9233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0" i="0" u="none" strike="noStrike" cap="none" baseline="0">
                  <a:solidFill>
                    <a:srgbClr val="FFD10D"/>
                  </a:solidFill>
                  <a:latin typeface="Arial"/>
                  <a:ea typeface="Arial"/>
                  <a:cs typeface="Arial"/>
                  <a:sym typeface="Arial"/>
                </a:rPr>
                <a:t>1</a:t>
              </a:r>
            </a:p>
          </p:txBody>
        </p:sp>
      </p:grpSp>
      <p:grpSp>
        <p:nvGrpSpPr>
          <p:cNvPr id="133" name="Shape 133"/>
          <p:cNvGrpSpPr/>
          <p:nvPr/>
        </p:nvGrpSpPr>
        <p:grpSpPr>
          <a:xfrm>
            <a:off x="2830283" y="3617040"/>
            <a:ext cx="1143000" cy="1138990"/>
            <a:chOff x="2819400" y="3209330"/>
            <a:chExt cx="1143000" cy="1138990"/>
          </a:xfrm>
        </p:grpSpPr>
        <p:sp>
          <p:nvSpPr>
            <p:cNvPr id="134" name="Shape 134"/>
            <p:cNvSpPr/>
            <p:nvPr/>
          </p:nvSpPr>
          <p:spPr>
            <a:xfrm>
              <a:off x="2819400" y="3209330"/>
              <a:ext cx="1143000" cy="1138990"/>
            </a:xfrm>
            <a:prstGeom prst="donut">
              <a:avLst>
                <a:gd name="adj" fmla="val 4511"/>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35" name="Shape 135"/>
            <p:cNvSpPr/>
            <p:nvPr/>
          </p:nvSpPr>
          <p:spPr>
            <a:xfrm>
              <a:off x="2971800" y="3361730"/>
              <a:ext cx="838198" cy="838199"/>
            </a:xfrm>
            <a:prstGeom prst="ellipse">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36" name="Shape 136"/>
            <p:cNvSpPr txBox="1"/>
            <p:nvPr/>
          </p:nvSpPr>
          <p:spPr>
            <a:xfrm>
              <a:off x="3048000" y="3352800"/>
              <a:ext cx="685799"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0" i="0" u="none" strike="noStrike" cap="none" baseline="0">
                  <a:solidFill>
                    <a:srgbClr val="FFD10D"/>
                  </a:solidFill>
                  <a:latin typeface="Arial"/>
                  <a:ea typeface="Arial"/>
                  <a:cs typeface="Arial"/>
                  <a:sym typeface="Arial"/>
                </a:rPr>
                <a:t>2</a:t>
              </a:r>
            </a:p>
          </p:txBody>
        </p:sp>
      </p:grpSp>
      <p:grpSp>
        <p:nvGrpSpPr>
          <p:cNvPr id="137" name="Shape 137"/>
          <p:cNvGrpSpPr/>
          <p:nvPr/>
        </p:nvGrpSpPr>
        <p:grpSpPr>
          <a:xfrm>
            <a:off x="2819399" y="5105962"/>
            <a:ext cx="1143000" cy="1138990"/>
            <a:chOff x="2819400" y="5257800"/>
            <a:chExt cx="1143000" cy="1138990"/>
          </a:xfrm>
        </p:grpSpPr>
        <p:sp>
          <p:nvSpPr>
            <p:cNvPr id="138" name="Shape 138"/>
            <p:cNvSpPr/>
            <p:nvPr/>
          </p:nvSpPr>
          <p:spPr>
            <a:xfrm>
              <a:off x="2819400" y="5257800"/>
              <a:ext cx="1143000" cy="1138990"/>
            </a:xfrm>
            <a:prstGeom prst="donut">
              <a:avLst>
                <a:gd name="adj" fmla="val 4511"/>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39" name="Shape 139"/>
            <p:cNvSpPr/>
            <p:nvPr/>
          </p:nvSpPr>
          <p:spPr>
            <a:xfrm>
              <a:off x="2971800" y="5410200"/>
              <a:ext cx="838198" cy="838199"/>
            </a:xfrm>
            <a:prstGeom prst="ellipse">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40" name="Shape 140"/>
            <p:cNvSpPr txBox="1"/>
            <p:nvPr/>
          </p:nvSpPr>
          <p:spPr>
            <a:xfrm>
              <a:off x="3048000" y="5410200"/>
              <a:ext cx="685799"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0" i="0" u="none" strike="noStrike" cap="none" baseline="0">
                  <a:solidFill>
                    <a:srgbClr val="FFD10D"/>
                  </a:solidFill>
                  <a:latin typeface="Arial"/>
                  <a:ea typeface="Arial"/>
                  <a:cs typeface="Arial"/>
                  <a:sym typeface="Arial"/>
                </a:rPr>
                <a:t>3</a:t>
              </a:r>
            </a:p>
          </p:txBody>
        </p:sp>
      </p:grpSp>
      <p:sp>
        <p:nvSpPr>
          <p:cNvPr id="141" name="Shape 141"/>
          <p:cNvSpPr txBox="1"/>
          <p:nvPr/>
        </p:nvSpPr>
        <p:spPr>
          <a:xfrm>
            <a:off x="4038596" y="2243437"/>
            <a:ext cx="4227000" cy="11696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500" b="0" i="0" u="none" strike="noStrike" cap="none" baseline="0" dirty="0" smtClean="0">
                <a:solidFill>
                  <a:schemeClr val="lt1"/>
                </a:solidFill>
                <a:sym typeface="Arial"/>
              </a:rPr>
              <a:t>Some people question why we give out lemonheads,</a:t>
            </a:r>
            <a:r>
              <a:rPr lang="en-US" sz="1500" b="0" i="0" u="none" strike="noStrike" cap="none" dirty="0" smtClean="0">
                <a:solidFill>
                  <a:schemeClr val="lt1"/>
                </a:solidFill>
                <a:sym typeface="Arial"/>
              </a:rPr>
              <a:t> as sugar is known to facilitate cancer growth. This is how to combat these criticisms!</a:t>
            </a:r>
            <a:endParaRPr lang="en-US" sz="1500" b="0" i="0" u="none" strike="noStrike" cap="none" baseline="0" dirty="0">
              <a:solidFill>
                <a:schemeClr val="lt1"/>
              </a:solidFill>
              <a:sym typeface="Arial"/>
            </a:endParaRPr>
          </a:p>
        </p:txBody>
      </p:sp>
      <p:sp>
        <p:nvSpPr>
          <p:cNvPr id="142" name="Shape 142"/>
          <p:cNvSpPr txBox="1"/>
          <p:nvPr/>
        </p:nvSpPr>
        <p:spPr>
          <a:xfrm>
            <a:off x="4114798" y="3794119"/>
            <a:ext cx="3657600" cy="106947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500" b="0" i="0" u="none" strike="noStrike" cap="none" baseline="0" dirty="0" smtClean="0">
                <a:solidFill>
                  <a:schemeClr val="lt1"/>
                </a:solidFill>
                <a:latin typeface="Arial"/>
                <a:ea typeface="Arial"/>
                <a:cs typeface="Arial"/>
                <a:sym typeface="Arial"/>
              </a:rPr>
              <a:t>Lemonheads do have sugar</a:t>
            </a:r>
            <a:r>
              <a:rPr lang="en-US" sz="1500" b="0" i="0" u="none" strike="noStrike" cap="none" dirty="0" smtClean="0">
                <a:solidFill>
                  <a:schemeClr val="lt1"/>
                </a:solidFill>
                <a:latin typeface="Arial"/>
                <a:ea typeface="Arial"/>
                <a:cs typeface="Arial"/>
                <a:sym typeface="Arial"/>
              </a:rPr>
              <a:t> in them, but a fe</a:t>
            </a:r>
            <a:r>
              <a:rPr lang="en-US" sz="1500" dirty="0" smtClean="0">
                <a:solidFill>
                  <a:schemeClr val="lt1"/>
                </a:solidFill>
              </a:rPr>
              <a:t>w small pieces of candy will help to alleviate the metallic, appetite-killing taste that chemo gives patients. </a:t>
            </a:r>
            <a:endParaRPr lang="en-US" sz="1500" b="0" i="0" u="none" strike="noStrike" cap="none" baseline="0" dirty="0">
              <a:solidFill>
                <a:schemeClr val="lt1"/>
              </a:solidFill>
              <a:latin typeface="Arial"/>
              <a:ea typeface="Arial"/>
              <a:cs typeface="Arial"/>
              <a:sym typeface="Arial"/>
            </a:endParaRPr>
          </a:p>
        </p:txBody>
      </p:sp>
      <p:sp>
        <p:nvSpPr>
          <p:cNvPr id="143" name="Shape 143"/>
          <p:cNvSpPr txBox="1"/>
          <p:nvPr/>
        </p:nvSpPr>
        <p:spPr>
          <a:xfrm>
            <a:off x="4116976" y="5249535"/>
            <a:ext cx="3886200" cy="7847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500" dirty="0" smtClean="0">
                <a:solidFill>
                  <a:schemeClr val="lt1"/>
                </a:solidFill>
              </a:rPr>
              <a:t>Eating lemonheads is worth the slight sugar intake it entails because it allows chemo patients to revive their appetites and thus nourish themselves. The alternative can be starvation. </a:t>
            </a:r>
            <a:endParaRPr lang="en-US" sz="1500" b="0" i="0" u="none" strike="noStrike" cap="none" baseline="0"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84510017"/>
      </p:ext>
    </p:extLst>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570669"/>
            <a:ext cx="5486399" cy="941138"/>
          </a:xfrm>
        </p:spPr>
        <p:txBody>
          <a:bodyPr/>
          <a:lstStyle/>
          <a:p>
            <a:r>
              <a:rPr lang="en-US" sz="2000" dirty="0" smtClean="0">
                <a:solidFill>
                  <a:srgbClr val="FFFFFF"/>
                </a:solidFill>
              </a:rPr>
              <a:t>Hand out lemonheads with the BLUE side face-up! It ensure that the recipient will see our information</a:t>
            </a:r>
            <a:r>
              <a:rPr lang="en-US" sz="2000" dirty="0" smtClean="0">
                <a:solidFill>
                  <a:srgbClr val="FFFFFF"/>
                </a:solidFill>
                <a:sym typeface="Wingdings"/>
              </a:rPr>
              <a:t>. </a:t>
            </a:r>
            <a:endParaRPr lang="en-US" sz="2000" dirty="0">
              <a:solidFill>
                <a:srgbClr val="FFFFFF"/>
              </a:solidFill>
            </a:endParaRPr>
          </a:p>
        </p:txBody>
      </p:sp>
      <p:pic>
        <p:nvPicPr>
          <p:cNvPr id="7" name="image01.jpg" descr="lemonheads.jpg"/>
          <p:cNvPicPr>
            <a:picLocks noGrp="1"/>
          </p:cNvPicPr>
          <p:nvPr>
            <p:ph type="pic" idx="2"/>
          </p:nvPr>
        </p:nvPicPr>
        <p:blipFill>
          <a:blip r:embed="rId2"/>
          <a:srcRect l="5556" r="5556"/>
          <a:stretch>
            <a:fillRect/>
          </a:stretch>
        </p:blipFill>
        <p:spPr>
          <a:xfrm>
            <a:off x="1792288" y="1355823"/>
            <a:ext cx="5486399" cy="4114800"/>
          </a:xfrm>
          <a:prstGeom prst="rect">
            <a:avLst/>
          </a:prstGeom>
          <a:ln/>
        </p:spPr>
      </p:pic>
      <p:sp>
        <p:nvSpPr>
          <p:cNvPr id="9" name="Shape 127"/>
          <p:cNvSpPr txBox="1"/>
          <p:nvPr/>
        </p:nvSpPr>
        <p:spPr>
          <a:xfrm>
            <a:off x="1148491" y="256286"/>
            <a:ext cx="6566654" cy="265841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000" dirty="0" smtClean="0">
                <a:solidFill>
                  <a:srgbClr val="FFD10D"/>
                </a:solidFill>
              </a:rPr>
              <a:t>More on Lemonheads</a:t>
            </a:r>
            <a:endParaRPr lang="en-US" sz="5000" b="0" i="0" u="none" strike="noStrike" cap="none" baseline="0" dirty="0">
              <a:solidFill>
                <a:srgbClr val="FFD10D"/>
              </a:solidFill>
              <a:sym typeface="Arial"/>
            </a:endParaRPr>
          </a:p>
        </p:txBody>
      </p:sp>
      <p:pic>
        <p:nvPicPr>
          <p:cNvPr id="10" name="Shape 128"/>
          <p:cNvPicPr preferRelativeResize="0"/>
          <p:nvPr/>
        </p:nvPicPr>
        <p:blipFill rotWithShape="1">
          <a:blip r:embed="rId3">
            <a:alphaModFix/>
          </a:blip>
          <a:srcRect/>
          <a:stretch/>
        </p:blipFill>
        <p:spPr>
          <a:xfrm>
            <a:off x="7696200" y="0"/>
            <a:ext cx="1447800" cy="1387193"/>
          </a:xfrm>
          <a:prstGeom prst="rect">
            <a:avLst/>
          </a:prstGeom>
          <a:noFill/>
          <a:ln>
            <a:noFill/>
          </a:ln>
        </p:spPr>
      </p:pic>
    </p:spTree>
    <p:extLst>
      <p:ext uri="{BB962C8B-B14F-4D97-AF65-F5344CB8AC3E}">
        <p14:creationId xmlns:p14="http://schemas.microsoft.com/office/powerpoint/2010/main" val="24814651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6264</TotalTime>
  <Words>1110</Words>
  <Application>Microsoft Macintosh PowerPoint</Application>
  <PresentationFormat>On-screen Show (4:3)</PresentationFormat>
  <Paragraphs>152</Paragraphs>
  <Slides>26</Slides>
  <Notes>25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Hand out lemonheads with the BLUE side face-up! It ensure that the recipient will see our information.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Jackie Herigodt</dc:creator>
  <cp:lastModifiedBy>Sara Hou</cp:lastModifiedBy>
  <cp:revision>122</cp:revision>
  <dcterms:modified xsi:type="dcterms:W3CDTF">2015-07-22T22:55:40Z</dcterms:modified>
</cp:coreProperties>
</file>